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0"/>
            <a:ext cx="10972800" cy="548640"/>
          </a:xfrm>
          <a:prstGeom prst="rect">
            <a:avLst/>
          </a:prstGeom>
          <a:noFill/>
        </p:spPr>
        <p:txBody>
          <a:bodyPr wrap="none">
            <a:spAutoFit/>
          </a:bodyPr>
          <a:lstStyle/>
          <a:p>
            <a:pPr algn="ctr">
              <a:defRPr sz="1400" b="1">
                <a:solidFill>
                  <a:srgbClr val="4E83C5"/>
                </a:solidFill>
              </a:defRPr>
            </a:pPr>
            <a:r>
              <a:t>AEG COMPLIANCE</a:t>
            </a:r>
          </a:p>
        </p:txBody>
      </p:sp>
      <p:sp>
        <p:nvSpPr>
          <p:cNvPr id="4" name="TextBox 3"/>
          <p:cNvSpPr txBox="1"/>
          <p:nvPr/>
        </p:nvSpPr>
        <p:spPr>
          <a:xfrm>
            <a:off x="457200" y="2011680"/>
            <a:ext cx="10972800" cy="2286000"/>
          </a:xfrm>
          <a:prstGeom prst="rect">
            <a:avLst/>
          </a:prstGeom>
          <a:noFill/>
        </p:spPr>
        <p:txBody>
          <a:bodyPr wrap="square">
            <a:spAutoFit/>
          </a:bodyPr>
          <a:lstStyle/>
          <a:p>
            <a:pPr algn="ctr">
              <a:defRPr sz="4400" b="1">
                <a:solidFill>
                  <a:srgbClr val="FFFFFF"/>
                </a:solidFill>
              </a:defRPr>
            </a:pPr>
            <a:r>
              <a:t>Influencer &amp; Affiliate</a:t>
            </a:r>
            <a:br/>
            <a:r>
              <a:t>Marketing Compliance Course</a:t>
            </a:r>
          </a:p>
          <a:p>
            <a:br/>
            <a:pPr algn="ctr">
              <a:defRPr sz="1700" i="1">
                <a:solidFill>
                  <a:srgbClr val="DDEBFA"/>
                </a:solidFill>
              </a:defRPr>
            </a:pPr>
            <a:r>
              <a:t>Peptide &amp; Wellness Products: What Every Creator and Brand</a:t>
            </a:r>
            <a:br/>
            <a:r>
              <a:t>Needs to Know Before They Post</a:t>
            </a:r>
          </a:p>
        </p:txBody>
      </p:sp>
      <p:sp>
        <p:nvSpPr>
          <p:cNvPr id="5" name="TextBox 4"/>
          <p:cNvSpPr txBox="1"/>
          <p:nvPr/>
        </p:nvSpPr>
        <p:spPr>
          <a:xfrm>
            <a:off x="457200" y="5303520"/>
            <a:ext cx="10972800" cy="457200"/>
          </a:xfrm>
          <a:prstGeom prst="rect">
            <a:avLst/>
          </a:prstGeom>
          <a:noFill/>
        </p:spPr>
        <p:txBody>
          <a:bodyPr wrap="none">
            <a:spAutoFit/>
          </a:bodyPr>
          <a:lstStyle/>
          <a:p>
            <a:pPr algn="ctr">
              <a:defRPr sz="1300">
                <a:solidFill>
                  <a:srgbClr val="4E83C5"/>
                </a:solidFill>
              </a:defRPr>
            </a:pPr>
            <a:r>
              <a:t>aegcompliance.com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Three Categories of Regulated Claims</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Three Categories of Regulated Claims</a:t>
            </a:r>
          </a:p>
          <a:p>
            <a:pPr>
              <a:spcBef>
                <a:spcPts val="300"/>
              </a:spcBef>
              <a:spcAft>
                <a:spcPts val="200"/>
              </a:spcAft>
              <a:defRPr sz="1200">
                <a:solidFill>
                  <a:srgbClr val="000000"/>
                </a:solidFill>
              </a:defRPr>
            </a:pPr>
            <a:r>
              <a:t>All health-related claims fall into one of three regulatory categories. Understanding which category your claim falls into is the first step in knowing whether it's legal to make.</a:t>
            </a:r>
          </a:p>
          <a:p>
            <a:pPr algn="l">
              <a:spcBef>
                <a:spcPts val="300"/>
              </a:spcBef>
              <a:spcAft>
                <a:spcPts val="200"/>
              </a:spcAft>
              <a:defRPr sz="1300" b="1">
                <a:solidFill>
                  <a:srgbClr val="244572"/>
                </a:solidFill>
              </a:defRPr>
            </a:pPr>
            <a:r>
              <a:t>Category 1: Disease Claims — Prohibited Without FDA Approval</a:t>
            </a:r>
          </a:p>
          <a:p>
            <a:pPr>
              <a:spcBef>
                <a:spcPts val="300"/>
              </a:spcBef>
              <a:spcAft>
                <a:spcPts val="200"/>
              </a:spcAft>
              <a:defRPr sz="1200">
                <a:solidFill>
                  <a:srgbClr val="000000"/>
                </a:solidFill>
              </a:defRPr>
            </a:pPr>
            <a:r>
              <a:t>Any claim that a specific compound treats, prevents, or cures a specific disease or medical condition.</a:t>
            </a:r>
          </a:p>
          <a:p>
            <a:pPr>
              <a:spcBef>
                <a:spcPts val="300"/>
              </a:spcBef>
              <a:spcAft>
                <a:spcPts val="200"/>
              </a:spcAft>
              <a:defRPr sz="1200">
                <a:solidFill>
                  <a:srgbClr val="000000"/>
                </a:solidFill>
              </a:defRPr>
            </a:pPr>
            <a:r>
              <a:t>• "BPC-157 treats my gut inflammation" → Disease claim ❌</a:t>
            </a:r>
          </a:p>
          <a:p>
            <a:pPr>
              <a:spcBef>
                <a:spcPts val="300"/>
              </a:spcBef>
              <a:spcAft>
                <a:spcPts val="200"/>
              </a:spcAft>
              <a:defRPr sz="1200">
                <a:solidFill>
                  <a:srgbClr val="000000"/>
                </a:solidFill>
              </a:defRPr>
            </a:pPr>
            <a:r>
              <a:t>• "This peptide reduces anxiety" → Disease claim ❌</a:t>
            </a:r>
          </a:p>
          <a:p>
            <a:pPr>
              <a:spcBef>
                <a:spcPts val="300"/>
              </a:spcBef>
              <a:spcAft>
                <a:spcPts val="200"/>
              </a:spcAft>
              <a:defRPr sz="1200">
                <a:solidFill>
                  <a:srgbClr val="000000"/>
                </a:solidFill>
              </a:defRPr>
            </a:pPr>
            <a:r>
              <a:t>• "CJC-1295 addresses my growth hormone deficiency" → Disease claim ❌</a:t>
            </a:r>
          </a:p>
          <a:p>
            <a:pPr algn="l">
              <a:spcBef>
                <a:spcPts val="300"/>
              </a:spcBef>
              <a:spcAft>
                <a:spcPts val="200"/>
              </a:spcAft>
              <a:defRPr sz="1300" b="1">
                <a:solidFill>
                  <a:srgbClr val="244572"/>
                </a:solidFill>
              </a:defRPr>
            </a:pPr>
            <a:r>
              <a:t>Category 2: Structure/Function Claims — Permitted With Substantiation</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A claim about how a product affects the body's structure or normal biological functions — without claiming to treat a disease.</a:t>
            </a:r>
          </a:p>
          <a:p>
            <a:pPr>
              <a:spcBef>
                <a:spcPts val="300"/>
              </a:spcBef>
              <a:spcAft>
                <a:spcPts val="200"/>
              </a:spcAft>
              <a:defRPr sz="1200">
                <a:solidFill>
                  <a:srgbClr val="000000"/>
                </a:solidFill>
              </a:defRPr>
            </a:pPr>
            <a:r>
              <a:t>• "Supports healthy sleep patterns" → Structure/function claim ✅ (with substantiation)</a:t>
            </a:r>
          </a:p>
          <a:p>
            <a:pPr>
              <a:spcBef>
                <a:spcPts val="300"/>
              </a:spcBef>
              <a:spcAft>
                <a:spcPts val="200"/>
              </a:spcAft>
              <a:defRPr sz="1200">
                <a:solidFill>
                  <a:srgbClr val="000000"/>
                </a:solidFill>
              </a:defRPr>
            </a:pPr>
            <a:r>
              <a:t>• "May support testosterone production" → Structure/function claim ✅ (with substantiation)</a:t>
            </a:r>
          </a:p>
          <a:p>
            <a:pPr algn="l">
              <a:spcBef>
                <a:spcPts val="300"/>
              </a:spcBef>
              <a:spcAft>
                <a:spcPts val="200"/>
              </a:spcAft>
              <a:defRPr sz="1300" b="1">
                <a:solidFill>
                  <a:srgbClr val="244572"/>
                </a:solidFill>
              </a:defRPr>
            </a:pPr>
            <a:r>
              <a:t>Category 3: Educational Content — Generally Permitted</a:t>
            </a:r>
          </a:p>
          <a:p>
            <a:pPr>
              <a:spcBef>
                <a:spcPts val="300"/>
              </a:spcBef>
              <a:spcAft>
                <a:spcPts val="200"/>
              </a:spcAft>
              <a:defRPr sz="1200">
                <a:solidFill>
                  <a:srgbClr val="000000"/>
                </a:solidFill>
              </a:defRPr>
            </a:pPr>
            <a:r>
              <a:t>Factual information about peptides as a compound class, regulatory frameworks, and clinical topics — presented without therapeutic claims.</a:t>
            </a:r>
          </a:p>
          <a:p>
            <a:pPr>
              <a:spcBef>
                <a:spcPts val="300"/>
              </a:spcBef>
              <a:spcAft>
                <a:spcPts val="200"/>
              </a:spcAft>
              <a:defRPr sz="1200">
                <a:solidFill>
                  <a:srgbClr val="000000"/>
                </a:solidFill>
              </a:defRPr>
            </a:pPr>
            <a:r>
              <a:t>• "Peptides are short chains of amino acids" → Educational ✅</a:t>
            </a:r>
          </a:p>
          <a:p>
            <a:pPr>
              <a:spcBef>
                <a:spcPts val="300"/>
              </a:spcBef>
              <a:spcAft>
                <a:spcPts val="200"/>
              </a:spcAft>
              <a:defRPr sz="1200">
                <a:solidFill>
                  <a:srgbClr val="000000"/>
                </a:solidFill>
              </a:defRPr>
            </a:pPr>
            <a:r>
              <a:t>• "The FDA regulates compounding under Section 503A" → Educational ✅</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Disease Claim Line — Where Creators Cross It</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Disease Claim Line — Where Creators Cross It</a:t>
            </a:r>
          </a:p>
          <a:p>
            <a:pPr>
              <a:spcBef>
                <a:spcPts val="300"/>
              </a:spcBef>
              <a:spcAft>
                <a:spcPts val="200"/>
              </a:spcAft>
              <a:defRPr sz="1200">
                <a:solidFill>
                  <a:srgbClr val="000000"/>
                </a:solidFill>
              </a:defRPr>
            </a:pPr>
            <a:r>
              <a:t>The FTC draws the disease claim line most aggressively. The standard is consumer impression — not the specific words used.</a:t>
            </a:r>
          </a:p>
          <a:p>
            <a:pPr algn="l">
              <a:spcBef>
                <a:spcPts val="300"/>
              </a:spcBef>
              <a:spcAft>
                <a:spcPts val="200"/>
              </a:spcAft>
              <a:defRPr sz="1300" b="1">
                <a:solidFill>
                  <a:srgbClr val="244572"/>
                </a:solidFill>
              </a:defRPr>
            </a:pPr>
            <a:r>
              <a:t>This is a disease claim by narrative:</a:t>
            </a:r>
          </a:p>
          <a:p>
            <a:pPr>
              <a:spcBef>
                <a:spcPts val="300"/>
              </a:spcBef>
              <a:spcAft>
                <a:spcPts val="200"/>
              </a:spcAft>
              <a:defRPr sz="1200">
                <a:solidFill>
                  <a:srgbClr val="000000"/>
                </a:solidFill>
              </a:defRPr>
            </a:pPr>
            <a:r>
              <a:t>"I was so exhausted for months. Started the protocol. Now I feel like a new person."</a:t>
            </a:r>
          </a:p>
          <a:p>
            <a:pPr>
              <a:spcBef>
                <a:spcPts val="300"/>
              </a:spcBef>
              <a:spcAft>
                <a:spcPts val="200"/>
              </a:spcAft>
              <a:defRPr sz="1200">
                <a:solidFill>
                  <a:srgbClr val="000000"/>
                </a:solidFill>
              </a:defRPr>
            </a:pPr>
            <a:r>
              <a:t>→ The FTC interprets: chronic fatigue is a diagnosable condition. This implies the compound treated it.</a:t>
            </a:r>
          </a:p>
          <a:p>
            <a:pPr algn="l">
              <a:spcBef>
                <a:spcPts val="300"/>
              </a:spcBef>
              <a:spcAft>
                <a:spcPts val="200"/>
              </a:spcAft>
              <a:defRPr sz="1300" b="1">
                <a:solidFill>
                  <a:srgbClr val="244572"/>
                </a:solidFill>
              </a:defRPr>
            </a:pPr>
            <a:r>
              <a:t>This is a disease claim by implication:</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"Finally found something that addresses my thyroid issues."</a:t>
            </a:r>
          </a:p>
          <a:p>
            <a:pPr>
              <a:spcBef>
                <a:spcPts val="300"/>
              </a:spcBef>
              <a:spcAft>
                <a:spcPts val="200"/>
              </a:spcAft>
              <a:defRPr sz="1200">
                <a:solidFill>
                  <a:srgbClr val="000000"/>
                </a:solidFill>
              </a:defRPr>
            </a:pPr>
            <a:r>
              <a:t>→ "Thyroid issues" is a disease category. This is a disease claim even without naming a specific condition.</a:t>
            </a:r>
          </a:p>
          <a:p>
            <a:pPr algn="l">
              <a:spcBef>
                <a:spcPts val="300"/>
              </a:spcBef>
              <a:spcAft>
                <a:spcPts val="200"/>
              </a:spcAft>
              <a:defRPr sz="1300" b="1">
                <a:solidFill>
                  <a:srgbClr val="244572"/>
                </a:solidFill>
              </a:defRPr>
            </a:pPr>
            <a:r>
              <a:t>This is a disease claim by association:</a:t>
            </a:r>
          </a:p>
          <a:p>
            <a:pPr>
              <a:spcBef>
                <a:spcPts val="300"/>
              </a:spcBef>
              <a:spcAft>
                <a:spcPts val="200"/>
              </a:spcAft>
              <a:defRPr sz="1200">
                <a:solidFill>
                  <a:srgbClr val="000000"/>
                </a:solidFill>
              </a:defRPr>
            </a:pPr>
            <a:r>
              <a:t>"My doctor was amazed at my recovery from my sports injury."</a:t>
            </a:r>
          </a:p>
          <a:p>
            <a:pPr>
              <a:spcBef>
                <a:spcPts val="300"/>
              </a:spcBef>
              <a:spcAft>
                <a:spcPts val="200"/>
              </a:spcAft>
              <a:defRPr sz="1200">
                <a:solidFill>
                  <a:srgbClr val="000000"/>
                </a:solidFill>
              </a:defRPr>
            </a:pPr>
            <a:r>
              <a:t>→ Implies the compound accelerated healing of an injury — a medical outcome.</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Specific Triggers That Create Personal Liability for Creators</a:t>
            </a:r>
          </a:p>
        </p:txBody>
      </p:sp>
      <p:sp>
        <p:nvSpPr>
          <p:cNvPr id="4" name="TextBox 3"/>
          <p:cNvSpPr txBox="1"/>
          <p:nvPr/>
        </p:nvSpPr>
        <p:spPr>
          <a:xfrm>
            <a:off x="274320" y="1188720"/>
            <a:ext cx="11612880" cy="5029200"/>
          </a:xfrm>
          <a:prstGeom prst="rect">
            <a:avLst/>
          </a:prstGeom>
          <a:noFill/>
        </p:spPr>
        <p:txBody>
          <a:bodyPr wrap="square">
            <a:spAutoFit/>
          </a:bodyPr>
          <a:lstStyle/>
          <a:p>
            <a:pPr>
              <a:spcBef>
                <a:spcPts val="300"/>
              </a:spcBef>
              <a:spcAft>
                <a:spcPts val="200"/>
              </a:spcAft>
              <a:defRPr sz="1600" b="1">
                <a:solidFill>
                  <a:srgbClr val="244572"/>
                </a:solidFill>
              </a:defRPr>
            </a:pPr>
            <a:r>
              <a:t>The Specific Triggers That Create Personal Liability for Creators</a:t>
            </a:r>
          </a:p>
          <a:p>
            <a:pPr>
              <a:spcBef>
                <a:spcPts val="300"/>
              </a:spcBef>
              <a:spcAft>
                <a:spcPts val="200"/>
              </a:spcAft>
              <a:defRPr sz="1200">
                <a:solidFill>
                  <a:srgbClr val="000000"/>
                </a:solidFill>
              </a:defRPr>
            </a:pPr>
            <a:r>
              <a:t>• 1. Disease claims by name: Promoting a peptide in connection with a specific disease indication</a:t>
            </a:r>
          </a:p>
          <a:p>
            <a:pPr>
              <a:spcBef>
                <a:spcPts val="300"/>
              </a:spcBef>
              <a:spcAft>
                <a:spcPts val="200"/>
              </a:spcAft>
              <a:defRPr sz="1200">
                <a:solidFill>
                  <a:srgbClr val="000000"/>
                </a:solidFill>
              </a:defRPr>
            </a:pPr>
            <a:r>
              <a:t>• 2. Implied disease claims through testimonial narrative: Personal story that implies treatment of a clinical condition</a:t>
            </a:r>
          </a:p>
          <a:p>
            <a:pPr>
              <a:spcBef>
                <a:spcPts val="300"/>
              </a:spcBef>
              <a:spcAft>
                <a:spcPts val="200"/>
              </a:spcAft>
              <a:defRPr sz="1200">
                <a:solidFill>
                  <a:srgbClr val="000000"/>
                </a:solidFill>
              </a:defRPr>
            </a:pPr>
            <a:r>
              <a:t>• 3. Comparative efficacy claims: "Works better than TRT" / "More effective than Ozempic" — requires head-to-head data</a:t>
            </a:r>
          </a:p>
          <a:p>
            <a:pPr>
              <a:spcBef>
                <a:spcPts val="300"/>
              </a:spcBef>
              <a:spcAft>
                <a:spcPts val="200"/>
              </a:spcAft>
              <a:defRPr sz="1200">
                <a:solidFill>
                  <a:srgbClr val="000000"/>
                </a:solidFill>
              </a:defRPr>
            </a:pPr>
            <a:r>
              <a:t>• 4. Safety claims that imply universal tolerability: "Completely safe with no side effects" — no peptide is without risk</a:t>
            </a:r>
          </a:p>
          <a:p>
            <a:pPr>
              <a:spcBef>
                <a:spcPts val="300"/>
              </a:spcBef>
              <a:spcAft>
                <a:spcPts val="200"/>
              </a:spcAft>
              <a:defRPr sz="1200">
                <a:solidFill>
                  <a:srgbClr val="000000"/>
                </a:solidFill>
              </a:defRPr>
            </a:pPr>
            <a:r>
              <a:t>• 5. Implying FDA approval or endorsement: "This FDA-registered pharmacy" / "Pharmaceutical-grade" — FDA registration ≠ FDA approval</a:t>
            </a:r>
          </a:p>
          <a:p>
            <a:pPr>
              <a:spcBef>
                <a:spcPts val="300"/>
              </a:spcBef>
              <a:spcAft>
                <a:spcPts val="200"/>
              </a:spcAft>
              <a:defRPr sz="1200">
                <a:solidFill>
                  <a:srgbClr val="000000"/>
                </a:solidFill>
              </a:defRPr>
            </a:pPr>
            <a:r>
              <a:t>• 6. Undisclosed material connections: Any financial relationship not disclosed clearly and conspicuously</a:t>
            </a:r>
          </a:p>
        </p:txBody>
      </p:sp>
      <p:sp>
        <p:nvSpPr>
          <p:cNvPr id="5" name="TextBox 4"/>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What "Clear and Conspicuous" Disclosure Actually Means</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What "Clear and Conspicuous" Disclosure Actually Means</a:t>
            </a:r>
          </a:p>
          <a:p>
            <a:pPr>
              <a:spcBef>
                <a:spcPts val="300"/>
              </a:spcBef>
              <a:spcAft>
                <a:spcPts val="200"/>
              </a:spcAft>
              <a:defRPr sz="1200">
                <a:solidFill>
                  <a:srgbClr val="000000"/>
                </a:solidFill>
              </a:defRPr>
            </a:pPr>
            <a:r>
              <a:t>FTC Endorsement Guides require disclosure of any material connection — paid partnership, free product, affiliate revenue, equity interest.</a:t>
            </a:r>
          </a:p>
          <a:p>
            <a:pPr algn="l">
              <a:spcBef>
                <a:spcPts val="300"/>
              </a:spcBef>
              <a:spcAft>
                <a:spcPts val="200"/>
              </a:spcAft>
              <a:defRPr sz="1300" b="1">
                <a:solidFill>
                  <a:srgbClr val="244572"/>
                </a:solidFill>
              </a:defRPr>
            </a:pPr>
            <a:r>
              <a:t>What does NOT satisfy the standard:</a:t>
            </a:r>
          </a:p>
          <a:p>
            <a:pPr>
              <a:spcBef>
                <a:spcPts val="300"/>
              </a:spcBef>
              <a:spcAft>
                <a:spcPts val="200"/>
              </a:spcAft>
              <a:defRPr sz="1200">
                <a:solidFill>
                  <a:srgbClr val="000000"/>
                </a:solidFill>
              </a:defRPr>
            </a:pPr>
            <a:r>
              <a:t>• Burying #ad in a bio link</a:t>
            </a:r>
          </a:p>
          <a:p>
            <a:pPr>
              <a:spcBef>
                <a:spcPts val="300"/>
              </a:spcBef>
              <a:spcAft>
                <a:spcPts val="200"/>
              </a:spcAft>
              <a:defRPr sz="1200">
                <a:solidFill>
                  <a:srgbClr val="000000"/>
                </a:solidFill>
              </a:defRPr>
            </a:pPr>
            <a:r>
              <a:t>• Writing "ad" in a hashtag that gets lost in a long caption</a:t>
            </a:r>
          </a:p>
          <a:p>
            <a:pPr>
              <a:spcBef>
                <a:spcPts val="300"/>
              </a:spcBef>
              <a:spcAft>
                <a:spcPts val="200"/>
              </a:spcAft>
              <a:defRPr sz="1200">
                <a:solidFill>
                  <a:srgbClr val="000000"/>
                </a:solidFill>
              </a:defRPr>
            </a:pPr>
            <a:r>
              <a:t>• Assuming the platform's paid partnership label is sufficient without adding your own disclosure</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What DOES satisfy the standard:</a:t>
            </a:r>
          </a:p>
          <a:p>
            <a:pPr>
              <a:spcBef>
                <a:spcPts val="300"/>
              </a:spcBef>
              <a:spcAft>
                <a:spcPts val="200"/>
              </a:spcAft>
              <a:defRPr sz="1200">
                <a:solidFill>
                  <a:srgbClr val="000000"/>
                </a:solidFill>
              </a:defRPr>
            </a:pPr>
            <a:r>
              <a:t>• Using the platform's native paid partnership tool (Instagram Branded Content, YouTube Paid Promotion, TikTok Branded Content toggle) — AND in-content disclosure</a:t>
            </a:r>
          </a:p>
          <a:p>
            <a:pPr>
              <a:spcBef>
                <a:spcPts val="300"/>
              </a:spcBef>
              <a:spcAft>
                <a:spcPts val="200"/>
              </a:spcAft>
              <a:defRPr sz="1200">
                <a:solidFill>
                  <a:srgbClr val="000000"/>
                </a:solidFill>
              </a:defRPr>
            </a:pPr>
            <a:r>
              <a:t>• Writing clearly in the body of the content: "This post is sponsored by [brand]" or "I received free product from [brand] in exchange for this post"</a:t>
            </a:r>
          </a:p>
          <a:p>
            <a:pPr>
              <a:spcBef>
                <a:spcPts val="300"/>
              </a:spcBef>
              <a:spcAft>
                <a:spcPts val="200"/>
              </a:spcAft>
              <a:defRPr sz="1200">
                <a:solidFill>
                  <a:srgbClr val="000000"/>
                </a:solidFill>
              </a:defRPr>
            </a:pPr>
            <a:r>
              <a:t>• For affiliate links: " Affiliate link" — clear and unambiguous</a:t>
            </a:r>
          </a:p>
          <a:p>
            <a:pPr>
              <a:spcBef>
                <a:spcPts val="300"/>
              </a:spcBef>
              <a:spcAft>
                <a:spcPts val="200"/>
              </a:spcAft>
              <a:defRPr sz="1200">
                <a:solidFill>
                  <a:srgbClr val="000000"/>
                </a:solidFill>
              </a:defRPr>
            </a:pPr>
            <a:r>
              <a:t>The FTC has been explicit: platform tools alone are not sufficient. The disclosure must be in the content itself.</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Instagram / Meta</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Instagram / Meta</a:t>
            </a:r>
          </a:p>
          <a:p>
            <a:pPr algn="l">
              <a:spcBef>
                <a:spcPts val="300"/>
              </a:spcBef>
              <a:spcAft>
                <a:spcPts val="200"/>
              </a:spcAft>
              <a:defRPr sz="1300" b="1">
                <a:solidFill>
                  <a:srgbClr val="244572"/>
                </a:solidFill>
              </a:defRPr>
            </a:pPr>
            <a:r>
              <a:t>What Meta enforces:</a:t>
            </a:r>
          </a:p>
          <a:p>
            <a:pPr>
              <a:spcBef>
                <a:spcPts val="300"/>
              </a:spcBef>
              <a:spcAft>
                <a:spcPts val="200"/>
              </a:spcAft>
              <a:defRPr sz="1200">
                <a:solidFill>
                  <a:srgbClr val="000000"/>
                </a:solidFill>
              </a:defRPr>
            </a:pPr>
            <a:r>
              <a:t>• Health claims classifiers — increasingly sophisticated</a:t>
            </a:r>
          </a:p>
          <a:p>
            <a:pPr>
              <a:spcBef>
                <a:spcPts val="300"/>
              </a:spcBef>
              <a:spcAft>
                <a:spcPts val="200"/>
              </a:spcAft>
              <a:defRPr sz="1200">
                <a:solidFill>
                  <a:srgbClr val="000000"/>
                </a:solidFill>
              </a:defRPr>
            </a:pPr>
            <a:r>
              <a:t>• Paid partnership disclosures — required for all branded content</a:t>
            </a:r>
          </a:p>
          <a:p>
            <a:pPr>
              <a:spcBef>
                <a:spcPts val="300"/>
              </a:spcBef>
              <a:spcAft>
                <a:spcPts val="200"/>
              </a:spcAft>
              <a:defRPr sz="1200">
                <a:solidFill>
                  <a:srgbClr val="000000"/>
                </a:solidFill>
              </a:defRPr>
            </a:pPr>
            <a:r>
              <a:t>• Drug-related content — subject to community guideline removal</a:t>
            </a:r>
          </a:p>
          <a:p>
            <a:pPr>
              <a:spcBef>
                <a:spcPts val="300"/>
              </a:spcBef>
              <a:spcAft>
                <a:spcPts val="200"/>
              </a:spcAft>
              <a:defRPr sz="1200">
                <a:solidFill>
                  <a:srgbClr val="000000"/>
                </a:solidFill>
              </a:defRPr>
            </a:pPr>
            <a:r>
              <a:t>• The native Paid Partnership label must be applied through Instagram's tool — manual #ad does not satisfy requirements for all content types</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What creators miss:</a:t>
            </a:r>
          </a:p>
          <a:p>
            <a:pPr>
              <a:spcBef>
                <a:spcPts val="300"/>
              </a:spcBef>
              <a:spcAft>
                <a:spcPts val="200"/>
              </a:spcAft>
              <a:defRPr sz="1200">
                <a:solidFill>
                  <a:srgbClr val="000000"/>
                </a:solidFill>
              </a:defRPr>
            </a:pPr>
            <a:r>
              <a:t>• Stories content requires its own disclosure, separate from feed posts</a:t>
            </a:r>
          </a:p>
          <a:p>
            <a:pPr>
              <a:spcBef>
                <a:spcPts val="300"/>
              </a:spcBef>
              <a:spcAft>
                <a:spcPts val="200"/>
              </a:spcAft>
              <a:defRPr sz="1200">
                <a:solidFill>
                  <a:srgbClr val="000000"/>
                </a:solidFill>
              </a:defRPr>
            </a:pPr>
            <a:r>
              <a:t>• Reels and Stories are treated separately from feed posts for enforcement purposes</a:t>
            </a:r>
          </a:p>
          <a:p>
            <a:pPr>
              <a:spcBef>
                <a:spcPts val="300"/>
              </a:spcBef>
              <a:spcAft>
                <a:spcPts val="200"/>
              </a:spcAft>
              <a:defRPr sz="1200">
                <a:solidFill>
                  <a:srgbClr val="000000"/>
                </a:solidFill>
              </a:defRPr>
            </a:pPr>
            <a:r>
              <a:t>• If you edit content after posting, re-apply the paid partnership label</a:t>
            </a:r>
          </a:p>
          <a:p>
            <a:pPr>
              <a:spcBef>
                <a:spcPts val="300"/>
              </a:spcBef>
              <a:spcAft>
                <a:spcPts val="200"/>
              </a:spcAft>
              <a:defRPr sz="1200">
                <a:solidFill>
                  <a:srgbClr val="000000"/>
                </a:solidFill>
              </a:defRPr>
            </a:pPr>
            <a:r>
              <a:t>The AI classifier problem: Instagram's content classifiers have a high false positive rate for legitimate medical education content. Creators doing genuinely educational content still get flagged — appeal the removal, but be aware the system is imperfect.</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TikTok</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TikTok</a:t>
            </a:r>
          </a:p>
          <a:p>
            <a:pPr algn="l">
              <a:spcBef>
                <a:spcPts val="300"/>
              </a:spcBef>
              <a:spcAft>
                <a:spcPts val="200"/>
              </a:spcAft>
              <a:defRPr sz="1300" b="1">
                <a:solidFill>
                  <a:srgbClr val="244572"/>
                </a:solidFill>
              </a:defRPr>
            </a:pPr>
            <a:r>
              <a:t>What TikTok enforces:</a:t>
            </a:r>
          </a:p>
          <a:p>
            <a:pPr>
              <a:spcBef>
                <a:spcPts val="300"/>
              </a:spcBef>
              <a:spcAft>
                <a:spcPts val="200"/>
              </a:spcAft>
              <a:defRPr sz="1200">
                <a:solidFill>
                  <a:srgbClr val="000000"/>
                </a:solidFill>
              </a:defRPr>
            </a:pPr>
            <a:r>
              <a:t>• "Regulated goods" policy — applies to compounded peptides</a:t>
            </a:r>
          </a:p>
          <a:p>
            <a:pPr>
              <a:spcBef>
                <a:spcPts val="300"/>
              </a:spcBef>
              <a:spcAft>
                <a:spcPts val="200"/>
              </a:spcAft>
              <a:defRPr sz="1200">
                <a:solidFill>
                  <a:srgbClr val="000000"/>
                </a:solidFill>
              </a:defRPr>
            </a:pPr>
            <a:r>
              <a:t>• Branded Content toggle — required for all paid partnerships</a:t>
            </a:r>
          </a:p>
          <a:p>
            <a:pPr>
              <a:spcBef>
                <a:spcPts val="300"/>
              </a:spcBef>
              <a:spcAft>
                <a:spcPts val="200"/>
              </a:spcAft>
              <a:defRPr sz="1200">
                <a:solidFill>
                  <a:srgbClr val="000000"/>
                </a:solidFill>
              </a:defRPr>
            </a:pPr>
            <a:r>
              <a:t>• More aggressive than other platforms on supplement and peptide content</a:t>
            </a:r>
          </a:p>
          <a:p>
            <a:pPr>
              <a:spcBef>
                <a:spcPts val="300"/>
              </a:spcBef>
              <a:spcAft>
                <a:spcPts val="200"/>
              </a:spcAft>
              <a:defRPr sz="1200">
                <a:solidFill>
                  <a:srgbClr val="000000"/>
                </a:solidFill>
              </a:defRPr>
            </a:pPr>
            <a:r>
              <a:t>• Specific compound naming is particularly risky — TikTok's moderation flags compound names aggressively</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What creators miss:</a:t>
            </a:r>
          </a:p>
          <a:p>
            <a:pPr>
              <a:spcBef>
                <a:spcPts val="300"/>
              </a:spcBef>
              <a:spcAft>
                <a:spcPts val="200"/>
              </a:spcAft>
              <a:defRPr sz="1200">
                <a:solidFill>
                  <a:srgbClr val="000000"/>
                </a:solidFill>
              </a:defRPr>
            </a:pPr>
            <a:r>
              <a:t>• TikTok's enforcement is inconsistent — content that violates policy stays up, then suddenly gets removed with no explanation</a:t>
            </a:r>
          </a:p>
          <a:p>
            <a:pPr>
              <a:spcBef>
                <a:spcPts val="300"/>
              </a:spcBef>
              <a:spcAft>
                <a:spcPts val="200"/>
              </a:spcAft>
              <a:defRPr sz="1200">
                <a:solidFill>
                  <a:srgbClr val="000000"/>
                </a:solidFill>
              </a:defRPr>
            </a:pPr>
            <a:r>
              <a:t>• A video that was fine last month may get flagged this month depending on TikTok's current enforcement priorities</a:t>
            </a:r>
          </a:p>
          <a:p>
            <a:pPr>
              <a:spcBef>
                <a:spcPts val="300"/>
              </a:spcBef>
              <a:spcAft>
                <a:spcPts val="200"/>
              </a:spcAft>
              <a:defRPr sz="1200">
                <a:solidFill>
                  <a:srgbClr val="000000"/>
                </a:solidFill>
              </a:defRPr>
            </a:pPr>
            <a:r>
              <a:t>• Being flagged does not mean your content was illegal — it means TikTok's system detected a keyword or pattern</a:t>
            </a:r>
          </a:p>
          <a:p>
            <a:pPr>
              <a:spcBef>
                <a:spcPts val="300"/>
              </a:spcBef>
              <a:spcAft>
                <a:spcPts val="200"/>
              </a:spcAft>
              <a:defRPr sz="1200">
                <a:solidFill>
                  <a:srgbClr val="000000"/>
                </a:solidFill>
              </a:defRPr>
            </a:pPr>
            <a:r>
              <a:t>Creator best practice: Assume TikTok is watching this category more closely than any other platform. What would survive on Instagram may not survive on TikTok.</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YouTube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YouTube</a:t>
            </a:r>
          </a:p>
          <a:p>
            <a:pPr algn="l">
              <a:spcBef>
                <a:spcPts val="300"/>
              </a:spcBef>
              <a:spcAft>
                <a:spcPts val="200"/>
              </a:spcAft>
              <a:defRPr sz="1300" b="1">
                <a:solidFill>
                  <a:srgbClr val="244572"/>
                </a:solidFill>
              </a:defRPr>
            </a:pPr>
            <a:r>
              <a:t>What YouTube enforces:</a:t>
            </a:r>
          </a:p>
          <a:p>
            <a:pPr>
              <a:spcBef>
                <a:spcPts val="300"/>
              </a:spcBef>
              <a:spcAft>
                <a:spcPts val="200"/>
              </a:spcAft>
              <a:defRPr sz="1200">
                <a:solidFill>
                  <a:srgbClr val="000000"/>
                </a:solidFill>
              </a:defRPr>
            </a:pPr>
            <a:r>
              <a:t>• Drug-related content under community guidelines</a:t>
            </a:r>
          </a:p>
          <a:p>
            <a:pPr>
              <a:spcBef>
                <a:spcPts val="300"/>
              </a:spcBef>
              <a:spcAft>
                <a:spcPts val="200"/>
              </a:spcAft>
              <a:defRPr sz="1200">
                <a:solidFill>
                  <a:srgbClr val="000000"/>
                </a:solidFill>
              </a:defRPr>
            </a:pPr>
            <a:r>
              <a:t>• Medical misinformation policies — increasingly enforced</a:t>
            </a:r>
          </a:p>
          <a:p>
            <a:pPr>
              <a:spcBef>
                <a:spcPts val="300"/>
              </a:spcBef>
              <a:spcAft>
                <a:spcPts val="200"/>
              </a:spcAft>
              <a:defRPr sz="1200">
                <a:solidFill>
                  <a:srgbClr val="000000"/>
                </a:solidFill>
              </a:defRPr>
            </a:pPr>
            <a:r>
              <a:t>• Demonetization for non-compliant health content — automatic under Google's advertiser-friendly content policies</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What creators miss:</a:t>
            </a:r>
          </a:p>
          <a:p>
            <a:pPr>
              <a:spcBef>
                <a:spcPts val="300"/>
              </a:spcBef>
              <a:spcAft>
                <a:spcPts val="200"/>
              </a:spcAft>
              <a:defRPr sz="1200">
                <a:solidFill>
                  <a:srgbClr val="000000"/>
                </a:solidFill>
              </a:defRPr>
            </a:pPr>
            <a:r>
              <a:t>• YouTube is generally more permissive than TikTok for educational content, but enforcement is inconsistent</a:t>
            </a:r>
          </a:p>
          <a:p>
            <a:pPr>
              <a:spcBef>
                <a:spcPts val="300"/>
              </a:spcBef>
              <a:spcAft>
                <a:spcPts val="200"/>
              </a:spcAft>
              <a:defRPr sz="1200">
                <a:solidFill>
                  <a:srgbClr val="000000"/>
                </a:solidFill>
              </a:defRPr>
            </a:pPr>
            <a:r>
              <a:t>• Demonetization and content removal are separate enforcement tracks — content can stay up and be demonetized simultaneously</a:t>
            </a:r>
          </a:p>
          <a:p>
            <a:pPr>
              <a:spcBef>
                <a:spcPts val="300"/>
              </a:spcBef>
              <a:spcAft>
                <a:spcPts val="200"/>
              </a:spcAft>
              <a:defRPr sz="1200">
                <a:solidFill>
                  <a:srgbClr val="000000"/>
                </a:solidFill>
              </a:defRPr>
            </a:pPr>
            <a:r>
              <a:t>• Long-form educational content is generally treated more leniently than short-form product promotion</a:t>
            </a:r>
          </a:p>
          <a:p>
            <a:pPr>
              <a:spcBef>
                <a:spcPts val="300"/>
              </a:spcBef>
              <a:spcAft>
                <a:spcPts val="200"/>
              </a:spcAft>
              <a:defRPr sz="1200">
                <a:solidFill>
                  <a:srgbClr val="000000"/>
                </a:solidFill>
              </a:defRPr>
            </a:pPr>
            <a:r>
              <a:t>Creator best practice: Longer, more substantive content with proper disclosures and nuanced framing is more defensible on YouTube than short promotional videos with strong efficacy claims.</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Google Ads</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Google Ads</a:t>
            </a:r>
          </a:p>
          <a:p>
            <a:pPr algn="l">
              <a:spcBef>
                <a:spcPts val="300"/>
              </a:spcBef>
              <a:spcAft>
                <a:spcPts val="200"/>
              </a:spcAft>
              <a:defRPr sz="1300" b="1">
                <a:solidFill>
                  <a:srgbClr val="244572"/>
                </a:solidFill>
              </a:defRPr>
            </a:pPr>
            <a:r>
              <a:t>What Google enforces:</a:t>
            </a:r>
          </a:p>
          <a:p>
            <a:pPr>
              <a:spcBef>
                <a:spcPts val="300"/>
              </a:spcBef>
              <a:spcAft>
                <a:spcPts val="200"/>
              </a:spcAft>
              <a:defRPr sz="1200">
                <a:solidFill>
                  <a:srgbClr val="000000"/>
                </a:solidFill>
              </a:defRPr>
            </a:pPr>
            <a:r>
              <a:t>• Google Advertiser product page policies — health claims standards</a:t>
            </a:r>
          </a:p>
          <a:p>
            <a:pPr>
              <a:spcBef>
                <a:spcPts val="300"/>
              </a:spcBef>
              <a:spcAft>
                <a:spcPts val="200"/>
              </a:spcAft>
              <a:defRPr sz="1200">
                <a:solidFill>
                  <a:srgbClr val="000000"/>
                </a:solidFill>
              </a:defRPr>
            </a:pPr>
            <a:r>
              <a:t>• Specific restrictions on pharmaceutical and supplement advertising</a:t>
            </a:r>
          </a:p>
          <a:p>
            <a:pPr>
              <a:spcBef>
                <a:spcPts val="300"/>
              </a:spcBef>
              <a:spcAft>
                <a:spcPts val="200"/>
              </a:spcAft>
              <a:defRPr sz="1200">
                <a:solidFill>
                  <a:srgbClr val="000000"/>
                </a:solidFill>
              </a:defRPr>
            </a:pPr>
            <a:r>
              <a:t>• Landing page quality standards — the page affiliate traffic lands on must comply with Google's policies</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What brands miss:</a:t>
            </a:r>
          </a:p>
          <a:p>
            <a:pPr>
              <a:spcBef>
                <a:spcPts val="300"/>
              </a:spcBef>
              <a:spcAft>
                <a:spcPts val="200"/>
              </a:spcAft>
              <a:defRPr sz="1200">
                <a:solidFill>
                  <a:srgbClr val="000000"/>
                </a:solidFill>
              </a:defRPr>
            </a:pPr>
            <a:r>
              <a:t>• Google can suspend ad accounts for non-compliant landing pages — even if the ad itself was compliant</a:t>
            </a:r>
          </a:p>
          <a:p>
            <a:pPr>
              <a:spcBef>
                <a:spcPts val="300"/>
              </a:spcBef>
              <a:spcAft>
                <a:spcPts val="200"/>
              </a:spcAft>
              <a:defRPr sz="1200">
                <a:solidFill>
                  <a:srgbClr val="000000"/>
                </a:solidFill>
              </a:defRPr>
            </a:pPr>
            <a:r>
              <a:t>• The landing page is part of the ad — if the landing page makes disease claims, the ad account can be suspended</a:t>
            </a:r>
          </a:p>
          <a:p>
            <a:pPr>
              <a:spcBef>
                <a:spcPts val="300"/>
              </a:spcBef>
              <a:spcAft>
                <a:spcPts val="200"/>
              </a:spcAft>
              <a:defRPr sz="1200">
                <a:solidFill>
                  <a:srgbClr val="000000"/>
                </a:solidFill>
              </a:defRPr>
            </a:pPr>
            <a:r>
              <a:t>• Google's policy team responds slowly to appeals — a suspended account can be locked for weeks</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Green Lane: Compliant Behavior</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Green Lane: Compliant Behavior</a:t>
            </a:r>
          </a:p>
          <a:p>
            <a:pPr algn="l">
              <a:spcBef>
                <a:spcPts val="300"/>
              </a:spcBef>
              <a:spcAft>
                <a:spcPts val="200"/>
              </a:spcAft>
              <a:defRPr sz="1300" b="1">
                <a:solidFill>
                  <a:srgbClr val="244572"/>
                </a:solidFill>
              </a:defRPr>
            </a:pPr>
            <a:r>
              <a:t>For Creators:</a:t>
            </a:r>
          </a:p>
          <a:p>
            <a:pPr>
              <a:spcBef>
                <a:spcPts val="300"/>
              </a:spcBef>
              <a:spcAft>
                <a:spcPts val="200"/>
              </a:spcAft>
              <a:defRPr sz="1200">
                <a:solidFill>
                  <a:srgbClr val="000000"/>
                </a:solidFill>
              </a:defRPr>
            </a:pPr>
            <a:r>
              <a:t>• ✅ Clear and conspicuous disclosure of all material connections on every piece of content</a:t>
            </a:r>
          </a:p>
          <a:p>
            <a:pPr>
              <a:spcBef>
                <a:spcPts val="300"/>
              </a:spcBef>
              <a:spcAft>
                <a:spcPts val="200"/>
              </a:spcAft>
              <a:defRPr sz="1200">
                <a:solidFill>
                  <a:srgbClr val="000000"/>
                </a:solidFill>
              </a:defRPr>
            </a:pPr>
            <a:r>
              <a:t>• ✅ Content routed to educational resources — not directly to clinical intake</a:t>
            </a:r>
          </a:p>
          <a:p>
            <a:pPr>
              <a:spcBef>
                <a:spcPts val="300"/>
              </a:spcBef>
              <a:spcAft>
                <a:spcPts val="200"/>
              </a:spcAft>
              <a:defRPr sz="1200">
                <a:solidFill>
                  <a:srgbClr val="000000"/>
                </a:solidFill>
              </a:defRPr>
            </a:pPr>
            <a:r>
              <a:t>• ✅ All claims reviewed and pre-approved by brand before publication</a:t>
            </a:r>
          </a:p>
          <a:p>
            <a:pPr>
              <a:spcBef>
                <a:spcPts val="300"/>
              </a:spcBef>
              <a:spcAft>
                <a:spcPts val="200"/>
              </a:spcAft>
              <a:defRPr sz="1200">
                <a:solidFill>
                  <a:srgbClr val="000000"/>
                </a:solidFill>
              </a:defRPr>
            </a:pPr>
            <a:r>
              <a:t>• ✅ No disease claims, no specific protocol recommendations, no implied FDA approval</a:t>
            </a:r>
          </a:p>
          <a:p>
            <a:pPr>
              <a:spcBef>
                <a:spcPts val="300"/>
              </a:spcBef>
              <a:spcAft>
                <a:spcPts val="200"/>
              </a:spcAft>
              <a:defRPr sz="1200">
                <a:solidFill>
                  <a:srgbClr val="000000"/>
                </a:solidFill>
              </a:defRPr>
            </a:pPr>
            <a:r>
              <a:t>• ✅ Platform-native paid partnership tools used in addition to in-content disclosure</a:t>
            </a:r>
          </a:p>
          <a:p>
            <a:pPr>
              <a:spcBef>
                <a:spcPts val="300"/>
              </a:spcBef>
              <a:spcAft>
                <a:spcPts val="200"/>
              </a:spcAft>
              <a:defRPr sz="1200">
                <a:solidFill>
                  <a:srgbClr val="000000"/>
                </a:solidFill>
              </a:defRPr>
            </a:pPr>
            <a:r>
              <a:t>• ✅ Personal experience shared with appropriate qualification: "In my experience" + "talk to your provider"</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For Brands:</a:t>
            </a:r>
          </a:p>
          <a:p>
            <a:pPr>
              <a:spcBef>
                <a:spcPts val="300"/>
              </a:spcBef>
              <a:spcAft>
                <a:spcPts val="200"/>
              </a:spcAft>
              <a:defRPr sz="1200">
                <a:solidFill>
                  <a:srgbClr val="000000"/>
                </a:solidFill>
              </a:defRPr>
            </a:pPr>
            <a:r>
              <a:t>• ✅ Affiliate traffic routes to educational content — not to clinical intake</a:t>
            </a:r>
          </a:p>
          <a:p>
            <a:pPr>
              <a:spcBef>
                <a:spcPts val="300"/>
              </a:spcBef>
              <a:spcAft>
                <a:spcPts val="200"/>
              </a:spcAft>
              <a:defRPr sz="1200">
                <a:solidFill>
                  <a:srgbClr val="000000"/>
                </a:solidFill>
              </a:defRPr>
            </a:pPr>
            <a:r>
              <a:t>• ✅ All affiliate and influencer content reviewed and approved before publication</a:t>
            </a:r>
          </a:p>
          <a:p>
            <a:pPr>
              <a:spcBef>
                <a:spcPts val="300"/>
              </a:spcBef>
              <a:spcAft>
                <a:spcPts val="200"/>
              </a:spcAft>
              <a:defRPr sz="1200">
                <a:solidFill>
                  <a:srgbClr val="000000"/>
                </a:solidFill>
              </a:defRPr>
            </a:pPr>
            <a:r>
              <a:t>• ✅ Monitoring active — violations caught and enforced</a:t>
            </a:r>
          </a:p>
          <a:p>
            <a:pPr>
              <a:spcBef>
                <a:spcPts val="300"/>
              </a:spcBef>
              <a:spcAft>
                <a:spcPts val="200"/>
              </a:spcAft>
              <a:defRPr sz="1200">
                <a:solidFill>
                  <a:srgbClr val="000000"/>
                </a:solidFill>
              </a:defRPr>
            </a:pPr>
            <a:r>
              <a:t>• ✅ Clinical intake is independent of affiliate attribution</a:t>
            </a:r>
          </a:p>
          <a:p>
            <a:pPr>
              <a:spcBef>
                <a:spcPts val="300"/>
              </a:spcBef>
              <a:spcAft>
                <a:spcPts val="200"/>
              </a:spcAft>
              <a:defRPr sz="1200">
                <a:solidFill>
                  <a:srgbClr val="000000"/>
                </a:solidFill>
              </a:defRPr>
            </a:pPr>
            <a:r>
              <a:t>• ✅ Claim Framework exists, is distributed, and is enforced</a:t>
            </a:r>
          </a:p>
          <a:p>
            <a:pPr>
              <a:spcBef>
                <a:spcPts val="300"/>
              </a:spcBef>
              <a:spcAft>
                <a:spcPts val="200"/>
              </a:spcAft>
              <a:defRPr sz="1200">
                <a:solidFill>
                  <a:srgbClr val="000000"/>
                </a:solidFill>
              </a:defRPr>
            </a:pPr>
            <a:r>
              <a:t>• ✅ Pre-approval required before any affiliate or influencer content goes live</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Yellow Lane: Proceed With Caution</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Yellow Lane: Proceed With Caution</a:t>
            </a:r>
          </a:p>
          <a:p>
            <a:pPr algn="l">
              <a:spcBef>
                <a:spcPts val="300"/>
              </a:spcBef>
              <a:spcAft>
                <a:spcPts val="200"/>
              </a:spcAft>
              <a:defRPr sz="1300" b="1">
                <a:solidFill>
                  <a:srgbClr val="244572"/>
                </a:solidFill>
              </a:defRPr>
            </a:pPr>
            <a:r>
              <a:t>For Creators:</a:t>
            </a:r>
          </a:p>
          <a:p>
            <a:pPr>
              <a:spcBef>
                <a:spcPts val="300"/>
              </a:spcBef>
              <a:spcAft>
                <a:spcPts val="200"/>
              </a:spcAft>
              <a:defRPr sz="1200">
                <a:solidFill>
                  <a:srgbClr val="000000"/>
                </a:solidFill>
              </a:defRPr>
            </a:pPr>
            <a:r>
              <a:t>• ⚠️ Disclosure present but not always clear and conspicuous</a:t>
            </a:r>
          </a:p>
          <a:p>
            <a:pPr>
              <a:spcBef>
                <a:spcPts val="300"/>
              </a:spcBef>
              <a:spcAft>
                <a:spcPts val="200"/>
              </a:spcAft>
              <a:defRPr sz="1200">
                <a:solidFill>
                  <a:srgbClr val="000000"/>
                </a:solidFill>
              </a:defRPr>
            </a:pPr>
            <a:r>
              <a:t>• ⚠️ Content reviewed at onboarding but not systematically monitored after publication</a:t>
            </a:r>
          </a:p>
          <a:p>
            <a:pPr>
              <a:spcBef>
                <a:spcPts val="300"/>
              </a:spcBef>
              <a:spcAft>
                <a:spcPts val="200"/>
              </a:spcAft>
              <a:defRPr sz="1200">
                <a:solidFill>
                  <a:srgbClr val="000000"/>
                </a:solidFill>
              </a:defRPr>
            </a:pPr>
            <a:r>
              <a:t>• ⚠️ Compensation includes a conversion component (per-form-submit) alongside traffic-based compensation</a:t>
            </a:r>
          </a:p>
          <a:p>
            <a:pPr>
              <a:spcBef>
                <a:spcPts val="300"/>
              </a:spcBef>
              <a:spcAft>
                <a:spcPts val="200"/>
              </a:spcAft>
              <a:defRPr sz="1200">
                <a:solidFill>
                  <a:srgbClr val="000000"/>
                </a:solidFill>
              </a:defRPr>
            </a:pPr>
            <a:r>
              <a:t>• ⚠️ Some structure/function claims made without full substantiation documentation</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 Content includes general wellness claims that approach disease claim territory without crossing clearly</a:t>
            </a:r>
          </a:p>
          <a:p>
            <a:pPr algn="l">
              <a:spcBef>
                <a:spcPts val="300"/>
              </a:spcBef>
              <a:spcAft>
                <a:spcPts val="200"/>
              </a:spcAft>
              <a:defRPr sz="1300" b="1">
                <a:solidFill>
                  <a:srgbClr val="244572"/>
                </a:solidFill>
              </a:defRPr>
            </a:pPr>
            <a:r>
              <a:t>For Brands:</a:t>
            </a:r>
          </a:p>
          <a:p>
            <a:pPr>
              <a:spcBef>
                <a:spcPts val="300"/>
              </a:spcBef>
              <a:spcAft>
                <a:spcPts val="200"/>
              </a:spcAft>
              <a:defRPr sz="1200">
                <a:solidFill>
                  <a:srgbClr val="000000"/>
                </a:solidFill>
              </a:defRPr>
            </a:pPr>
            <a:r>
              <a:t>• ⚠️ Affiliate links route to a landing page that includes both educational content and a soft CTA toward clinical intake — patient self-selects into clinical engagement</a:t>
            </a:r>
          </a:p>
          <a:p>
            <a:pPr>
              <a:spcBef>
                <a:spcPts val="300"/>
              </a:spcBef>
              <a:spcAft>
                <a:spcPts val="200"/>
              </a:spcAft>
              <a:defRPr sz="1200">
                <a:solidFill>
                  <a:srgbClr val="000000"/>
                </a:solidFill>
              </a:defRPr>
            </a:pPr>
            <a:r>
              <a:t>• ⚠️ Affiliate attribution tracked in business analytics but separated from clinical records</a:t>
            </a:r>
          </a:p>
          <a:p>
            <a:pPr>
              <a:spcBef>
                <a:spcPts val="300"/>
              </a:spcBef>
              <a:spcAft>
                <a:spcPts val="200"/>
              </a:spcAft>
              <a:defRPr sz="1200">
                <a:solidFill>
                  <a:srgbClr val="000000"/>
                </a:solidFill>
              </a:defRPr>
            </a:pPr>
            <a:r>
              <a:t>• ⚠️ Claim Framework exists but monitoring is periodic rather than systematic</a:t>
            </a:r>
          </a:p>
          <a:p>
            <a:pPr>
              <a:spcBef>
                <a:spcPts val="300"/>
              </a:spcBef>
              <a:spcAft>
                <a:spcPts val="200"/>
              </a:spcAft>
              <a:defRPr sz="1200">
                <a:solidFill>
                  <a:srgbClr val="000000"/>
                </a:solidFill>
              </a:defRPr>
            </a:pPr>
            <a:r>
              <a:t>• ⚠️ Some affiliate agreements in place but enforcement is inconsistent</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Course Overview</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Course Overview</a:t>
            </a:r>
          </a:p>
          <a:p>
            <a:pPr>
              <a:spcBef>
                <a:spcPts val="300"/>
              </a:spcBef>
              <a:spcAft>
                <a:spcPts val="200"/>
              </a:spcAft>
              <a:defRPr sz="1200">
                <a:solidFill>
                  <a:srgbClr val="000000"/>
                </a:solidFill>
              </a:defRPr>
            </a:pPr>
            <a:r>
              <a:t>Title: Peptide &amp; Wellness Influencer Marketing Compliance</a:t>
            </a:r>
          </a:p>
          <a:p>
            <a:pPr>
              <a:spcBef>
                <a:spcPts val="300"/>
              </a:spcBef>
              <a:spcAft>
                <a:spcPts val="200"/>
              </a:spcAft>
              <a:defRPr sz="1200">
                <a:solidFill>
                  <a:srgbClr val="000000"/>
                </a:solidFill>
              </a:defRPr>
            </a:pPr>
            <a:r>
              <a:t>What this course covers:</a:t>
            </a:r>
          </a:p>
          <a:p>
            <a:pPr>
              <a:spcBef>
                <a:spcPts val="300"/>
              </a:spcBef>
              <a:spcAft>
                <a:spcPts val="200"/>
              </a:spcAft>
              <a:defRPr sz="1200">
                <a:solidFill>
                  <a:srgbClr val="000000"/>
                </a:solidFill>
              </a:defRPr>
            </a:pPr>
            <a:r>
              <a:t>• The three regulatory systems that govern your content</a:t>
            </a:r>
          </a:p>
          <a:p>
            <a:pPr>
              <a:spcBef>
                <a:spcPts val="300"/>
              </a:spcBef>
              <a:spcAft>
                <a:spcPts val="200"/>
              </a:spcAft>
              <a:defRPr sz="1200">
                <a:solidFill>
                  <a:srgbClr val="000000"/>
                </a:solidFill>
              </a:defRPr>
            </a:pPr>
            <a:r>
              <a:t>• Who bears what risk — brand, creator, pharmacy, platform</a:t>
            </a:r>
          </a:p>
          <a:p>
            <a:pPr>
              <a:spcBef>
                <a:spcPts val="300"/>
              </a:spcBef>
              <a:spcAft>
                <a:spcPts val="200"/>
              </a:spcAft>
              <a:defRPr sz="1200">
                <a:solidFill>
                  <a:srgbClr val="000000"/>
                </a:solidFill>
              </a:defRPr>
            </a:pPr>
            <a:r>
              <a:t>• The claims that create personal FTC liability</a:t>
            </a:r>
          </a:p>
          <a:p>
            <a:pPr>
              <a:spcBef>
                <a:spcPts val="300"/>
              </a:spcBef>
              <a:spcAft>
                <a:spcPts val="200"/>
              </a:spcAft>
              <a:defRPr sz="1200">
                <a:solidFill>
                  <a:srgbClr val="000000"/>
                </a:solidFill>
              </a:defRPr>
            </a:pPr>
            <a:r>
              <a:t>• Platform-by-platform compliance rules</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The Green/Yellow/Red behavioral framework</a:t>
            </a:r>
          </a:p>
          <a:p>
            <a:pPr>
              <a:spcBef>
                <a:spcPts val="300"/>
              </a:spcBef>
              <a:spcAft>
                <a:spcPts val="200"/>
              </a:spcAft>
              <a:defRPr sz="1200">
                <a:solidFill>
                  <a:srgbClr val="000000"/>
                </a:solidFill>
              </a:defRPr>
            </a:pPr>
            <a:r>
              <a:t>• How to build a compliant creator or brand program</a:t>
            </a:r>
          </a:p>
          <a:p>
            <a:pPr>
              <a:spcBef>
                <a:spcPts val="300"/>
              </a:spcBef>
              <a:spcAft>
                <a:spcPts val="200"/>
              </a:spcAft>
              <a:defRPr sz="1200">
                <a:solidFill>
                  <a:srgbClr val="000000"/>
                </a:solidFill>
              </a:defRPr>
            </a:pPr>
            <a:r>
              <a:t>Who this is for:</a:t>
            </a:r>
          </a:p>
          <a:p>
            <a:pPr>
              <a:spcBef>
                <a:spcPts val="300"/>
              </a:spcBef>
              <a:spcAft>
                <a:spcPts val="200"/>
              </a:spcAft>
              <a:defRPr sz="1200">
                <a:solidFill>
                  <a:srgbClr val="000000"/>
                </a:solidFill>
              </a:defRPr>
            </a:pPr>
            <a:r>
              <a:t>• Content creators and influencers promoting peptide or wellness brands</a:t>
            </a:r>
          </a:p>
          <a:p>
            <a:pPr>
              <a:spcBef>
                <a:spcPts val="300"/>
              </a:spcBef>
              <a:spcAft>
                <a:spcPts val="200"/>
              </a:spcAft>
              <a:defRPr sz="1200">
                <a:solidFill>
                  <a:srgbClr val="000000"/>
                </a:solidFill>
              </a:defRPr>
            </a:pPr>
            <a:r>
              <a:t>• Peptide brands and telehealth platforms running affiliate programs</a:t>
            </a:r>
          </a:p>
          <a:p>
            <a:pPr>
              <a:spcBef>
                <a:spcPts val="300"/>
              </a:spcBef>
              <a:spcAft>
                <a:spcPts val="200"/>
              </a:spcAft>
              <a:defRPr sz="1200">
                <a:solidFill>
                  <a:srgbClr val="000000"/>
                </a:solidFill>
              </a:defRPr>
            </a:pPr>
            <a:r>
              <a:t>• Compliance managers at wellness companies</a:t>
            </a:r>
          </a:p>
          <a:p>
            <a:pPr>
              <a:spcBef>
                <a:spcPts val="300"/>
              </a:spcBef>
              <a:spcAft>
                <a:spcPts val="200"/>
              </a:spcAft>
              <a:defRPr sz="1200">
                <a:solidFill>
                  <a:srgbClr val="000000"/>
                </a:solidFill>
              </a:defRPr>
            </a:pPr>
            <a:r>
              <a:t>• Healthcare attorneys advising clients in this space</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Red Lane: Non-Compliant / High Risk</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Red Lane: Non-Compliant / High Risk</a:t>
            </a:r>
          </a:p>
          <a:p>
            <a:pPr algn="l">
              <a:spcBef>
                <a:spcPts val="300"/>
              </a:spcBef>
              <a:spcAft>
                <a:spcPts val="200"/>
              </a:spcAft>
              <a:defRPr sz="1300" b="1">
                <a:solidFill>
                  <a:srgbClr val="244572"/>
                </a:solidFill>
              </a:defRPr>
            </a:pPr>
            <a:r>
              <a:t>For Creators — STOP:</a:t>
            </a:r>
          </a:p>
          <a:p>
            <a:pPr>
              <a:spcBef>
                <a:spcPts val="300"/>
              </a:spcBef>
              <a:spcAft>
                <a:spcPts val="200"/>
              </a:spcAft>
              <a:defRPr sz="1200">
                <a:solidFill>
                  <a:srgbClr val="000000"/>
                </a:solidFill>
              </a:defRPr>
            </a:pPr>
            <a:r>
              <a:t>• ❌ Affiliate links route directly to clinical intake — no educational intermediary</a:t>
            </a:r>
          </a:p>
          <a:p>
            <a:pPr>
              <a:spcBef>
                <a:spcPts val="300"/>
              </a:spcBef>
              <a:spcAft>
                <a:spcPts val="200"/>
              </a:spcAft>
              <a:defRPr sz="1200">
                <a:solidFill>
                  <a:srgbClr val="000000"/>
                </a:solidFill>
              </a:defRPr>
            </a:pPr>
            <a:r>
              <a:t>• ❌ Compensation is per-patient conversion or per-prescription written</a:t>
            </a:r>
          </a:p>
          <a:p>
            <a:pPr>
              <a:spcBef>
                <a:spcPts val="300"/>
              </a:spcBef>
              <a:spcAft>
                <a:spcPts val="200"/>
              </a:spcAft>
              <a:defRPr sz="1200">
                <a:solidFill>
                  <a:srgbClr val="000000"/>
                </a:solidFill>
              </a:defRPr>
            </a:pPr>
            <a:r>
              <a:t>• ❌ Content makes disease claims or unsubstantiated efficacy claims</a:t>
            </a:r>
          </a:p>
          <a:p>
            <a:pPr>
              <a:spcBef>
                <a:spcPts val="300"/>
              </a:spcBef>
              <a:spcAft>
                <a:spcPts val="200"/>
              </a:spcAft>
              <a:defRPr sz="1200">
                <a:solidFill>
                  <a:srgbClr val="000000"/>
                </a:solidFill>
              </a:defRPr>
            </a:pPr>
            <a:r>
              <a:t>• ❌ No disclosure of material connection, or disclosure buried where it doesn't satisfy FTC standards</a:t>
            </a:r>
          </a:p>
          <a:p>
            <a:pPr>
              <a:spcBef>
                <a:spcPts val="300"/>
              </a:spcBef>
              <a:spcAft>
                <a:spcPts val="200"/>
              </a:spcAft>
              <a:defRPr sz="1200">
                <a:solidFill>
                  <a:srgbClr val="000000"/>
                </a:solidFill>
              </a:defRPr>
            </a:pPr>
            <a:r>
              <a:t>• ❌ Promotion of specific compound names with specific therapeutic indications</a:t>
            </a:r>
          </a:p>
          <a:p>
            <a:pPr>
              <a:spcBef>
                <a:spcPts val="300"/>
              </a:spcBef>
              <a:spcAft>
                <a:spcPts val="200"/>
              </a:spcAft>
              <a:defRPr sz="1200">
                <a:solidFill>
                  <a:srgbClr val="000000"/>
                </a:solidFill>
              </a:defRPr>
            </a:pPr>
            <a:r>
              <a:t>• ❌ No pre-approval process — brand has no compliance visibility</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For Brands — STOP:</a:t>
            </a:r>
          </a:p>
          <a:p>
            <a:pPr>
              <a:spcBef>
                <a:spcPts val="300"/>
              </a:spcBef>
              <a:spcAft>
                <a:spcPts val="200"/>
              </a:spcAft>
              <a:defRPr sz="1200">
                <a:solidFill>
                  <a:srgbClr val="000000"/>
                </a:solidFill>
              </a:defRPr>
            </a:pPr>
            <a:r>
              <a:t>• ❌ Affiliate links route directly to clinical intake or prescription request forms</a:t>
            </a:r>
          </a:p>
          <a:p>
            <a:pPr>
              <a:spcBef>
                <a:spcPts val="300"/>
              </a:spcBef>
              <a:spcAft>
                <a:spcPts val="200"/>
              </a:spcAft>
              <a:defRPr sz="1200">
                <a:solidFill>
                  <a:srgbClr val="000000"/>
                </a:solidFill>
              </a:defRPr>
            </a:pPr>
            <a:r>
              <a:t>• ❌ Compensation to affiliates is per-patient-referred or per-prescription-written</a:t>
            </a:r>
          </a:p>
          <a:p>
            <a:pPr>
              <a:spcBef>
                <a:spcPts val="300"/>
              </a:spcBef>
              <a:spcAft>
                <a:spcPts val="200"/>
              </a:spcAft>
              <a:defRPr sz="1200">
                <a:solidFill>
                  <a:srgbClr val="000000"/>
                </a:solidFill>
              </a:defRPr>
            </a:pPr>
            <a:r>
              <a:t>• ❌ No Claim Framework — affiliates operate with no compliance oversight</a:t>
            </a:r>
          </a:p>
          <a:p>
            <a:pPr>
              <a:spcBef>
                <a:spcPts val="300"/>
              </a:spcBef>
              <a:spcAft>
                <a:spcPts val="200"/>
              </a:spcAft>
              <a:defRPr sz="1200">
                <a:solidFill>
                  <a:srgbClr val="000000"/>
                </a:solidFill>
              </a:defRPr>
            </a:pPr>
            <a:r>
              <a:t>• ❌ Affiliate content makes disease claims, implies FDA approval, or promotes specific peptide compounds for specific indications</a:t>
            </a:r>
          </a:p>
          <a:p>
            <a:pPr>
              <a:spcBef>
                <a:spcPts val="300"/>
              </a:spcBef>
              <a:spcAft>
                <a:spcPts val="200"/>
              </a:spcAft>
              <a:defRPr sz="1200">
                <a:solidFill>
                  <a:srgbClr val="000000"/>
                </a:solidFill>
              </a:defRPr>
            </a:pPr>
            <a:r>
              <a:t>• ❌ Clinical intake populates with the specific protocol the affiliate promoted</a:t>
            </a:r>
          </a:p>
          <a:p>
            <a:pPr>
              <a:spcBef>
                <a:spcPts val="300"/>
              </a:spcBef>
              <a:spcAft>
                <a:spcPts val="200"/>
              </a:spcAft>
              <a:defRPr sz="1200">
                <a:solidFill>
                  <a:srgbClr val="000000"/>
                </a:solidFill>
              </a:defRPr>
            </a:pPr>
            <a:r>
              <a:t>• ❌ No adverse event tracking or enforcement against non-compliant affiliate content</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Affiliate Funnel / Clinical Funnel Distinction</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Affiliate Funnel / Clinical Funnel Distinction</a:t>
            </a:r>
          </a:p>
          <a:p>
            <a:pPr algn="l">
              <a:spcBef>
                <a:spcPts val="300"/>
              </a:spcBef>
              <a:spcAft>
                <a:spcPts val="200"/>
              </a:spcAft>
              <a:defRPr sz="1300" b="1">
                <a:solidFill>
                  <a:srgbClr val="244572"/>
                </a:solidFill>
              </a:defRPr>
            </a:pPr>
            <a:r>
              <a:t>This is the most violated compliance rule in the peptide space.</a:t>
            </a:r>
          </a:p>
          <a:p>
            <a:pPr>
              <a:spcBef>
                <a:spcPts val="300"/>
              </a:spcBef>
              <a:spcAft>
                <a:spcPts val="200"/>
              </a:spcAft>
              <a:defRPr sz="1200">
                <a:solidFill>
                  <a:srgbClr val="000000"/>
                </a:solidFill>
              </a:defRPr>
            </a:pPr>
            <a:r>
              <a:t>The rule: Your affiliate funnel is not a clinical funnel.</a:t>
            </a:r>
          </a:p>
          <a:p>
            <a:pPr algn="l">
              <a:spcBef>
                <a:spcPts val="300"/>
              </a:spcBef>
              <a:spcAft>
                <a:spcPts val="200"/>
              </a:spcAft>
              <a:defRPr sz="1300" b="1">
                <a:solidFill>
                  <a:srgbClr val="244572"/>
                </a:solidFill>
              </a:defRPr>
            </a:pPr>
            <a:r>
              <a:t>Why it matters:</a:t>
            </a:r>
          </a:p>
          <a:p>
            <a:pPr>
              <a:spcBef>
                <a:spcPts val="300"/>
              </a:spcBef>
              <a:spcAft>
                <a:spcPts val="200"/>
              </a:spcAft>
              <a:defRPr sz="1200">
                <a:solidFill>
                  <a:srgbClr val="000000"/>
                </a:solidFill>
              </a:defRPr>
            </a:pPr>
            <a:r>
              <a:t>When affiliate traffic routes directly to clinical intake, the affiliate has become a patient acquisition agent, the affiliate compensation has become potential illegal remuneration, and the telehealth platform has become a marketing funnel with a prescribing function attached.</a:t>
            </a:r>
          </a:p>
          <a:p>
            <a:pPr>
              <a:spcBef>
                <a:spcPts val="300"/>
              </a:spcBef>
              <a:spcAft>
                <a:spcPts val="200"/>
              </a:spcAft>
              <a:defRPr sz="1200">
                <a:solidFill>
                  <a:srgbClr val="000000"/>
                </a:solidFill>
              </a:defRPr>
            </a:pPr>
            <a:r>
              <a:t>The FTC examines whether the prescribing decision was independent of the commercial incentive. When affiliate attribution is visible in the clinical intake — when patients arrive requesting the specific protocol the influencer promoted — that independence is compromised.</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The correct sequence:</a:t>
            </a:r>
          </a:p>
          <a:p>
            <a:pPr>
              <a:spcBef>
                <a:spcPts val="300"/>
              </a:spcBef>
              <a:spcAft>
                <a:spcPts val="200"/>
              </a:spcAft>
              <a:defRPr sz="1200">
                <a:solidFill>
                  <a:srgbClr val="000000"/>
                </a:solidFill>
              </a:defRPr>
            </a:pPr>
            <a:r>
              <a:t>• 1. Affiliate/influencer publishes compliant content → routes to educational landing page</a:t>
            </a:r>
          </a:p>
          <a:p>
            <a:pPr>
              <a:spcBef>
                <a:spcPts val="300"/>
              </a:spcBef>
              <a:spcAft>
                <a:spcPts val="200"/>
              </a:spcAft>
              <a:defRPr sz="1200">
                <a:solidFill>
                  <a:srgbClr val="000000"/>
                </a:solidFill>
              </a:defRPr>
            </a:pPr>
            <a:r>
              <a:t>• 2. Interested prospect self-selects to clinical engagement</a:t>
            </a:r>
          </a:p>
          <a:p>
            <a:pPr>
              <a:spcBef>
                <a:spcPts val="300"/>
              </a:spcBef>
              <a:spcAft>
                <a:spcPts val="200"/>
              </a:spcAft>
              <a:defRPr sz="1200">
                <a:solidFill>
                  <a:srgbClr val="000000"/>
                </a:solidFill>
              </a:defRPr>
            </a:pPr>
            <a:r>
              <a:t>• 3. Telehealth intake — independent of affiliate attribution</a:t>
            </a:r>
          </a:p>
          <a:p>
            <a:pPr>
              <a:spcBef>
                <a:spcPts val="300"/>
              </a:spcBef>
              <a:spcAft>
                <a:spcPts val="200"/>
              </a:spcAft>
              <a:defRPr sz="1200">
                <a:solidFill>
                  <a:srgbClr val="000000"/>
                </a:solidFill>
              </a:defRPr>
            </a:pPr>
            <a:r>
              <a:t>• 4. Provider makes clinical determination — prescribing decision is independent</a:t>
            </a:r>
          </a:p>
          <a:p>
            <a:pPr algn="l">
              <a:spcBef>
                <a:spcPts val="300"/>
              </a:spcBef>
              <a:spcAft>
                <a:spcPts val="200"/>
              </a:spcAft>
              <a:defRPr sz="1300" b="1">
                <a:solidFill>
                  <a:srgbClr val="244572"/>
                </a:solidFill>
              </a:defRPr>
            </a:pPr>
            <a:r>
              <a:t>The wall between affiliate marketing and clinical intake is not optional. It is the business.</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For Creators: The Four-Phase Compliance Framework</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For Creators: The Four-Phase Compliance Framework</a:t>
            </a:r>
          </a:p>
          <a:p>
            <a:pPr algn="l">
              <a:spcBef>
                <a:spcPts val="300"/>
              </a:spcBef>
              <a:spcAft>
                <a:spcPts val="200"/>
              </a:spcAft>
              <a:defRPr sz="1300" b="1">
                <a:solidFill>
                  <a:srgbClr val="244572"/>
                </a:solidFill>
              </a:defRPr>
            </a:pPr>
            <a:r>
              <a:t>Phase 1 — Foundation (Before Your First Post)</a:t>
            </a:r>
          </a:p>
          <a:p>
            <a:pPr>
              <a:spcBef>
                <a:spcPts val="300"/>
              </a:spcBef>
              <a:spcAft>
                <a:spcPts val="200"/>
              </a:spcAft>
              <a:defRPr sz="1200">
                <a:solidFill>
                  <a:srgbClr val="000000"/>
                </a:solidFill>
              </a:defRPr>
            </a:pPr>
            <a:r>
              <a:t>• Understand the regulatory basics — you don't need to be an expert, but you need the fundamentals</a:t>
            </a:r>
          </a:p>
          <a:p>
            <a:pPr>
              <a:spcBef>
                <a:spcPts val="300"/>
              </a:spcBef>
              <a:spcAft>
                <a:spcPts val="200"/>
              </a:spcAft>
              <a:defRPr sz="1200">
                <a:solidFill>
                  <a:srgbClr val="000000"/>
                </a:solidFill>
              </a:defRPr>
            </a:pPr>
            <a:r>
              <a:t>• Establish a relationship with regulatory counsel you can consult before publishing</a:t>
            </a:r>
          </a:p>
          <a:p>
            <a:pPr>
              <a:spcBef>
                <a:spcPts val="300"/>
              </a:spcBef>
              <a:spcAft>
                <a:spcPts val="200"/>
              </a:spcAft>
              <a:defRPr sz="1200">
                <a:solidFill>
                  <a:srgbClr val="000000"/>
                </a:solidFill>
              </a:defRPr>
            </a:pPr>
            <a:r>
              <a:t>• Build a disclosure practice that is consistent and habitual</a:t>
            </a:r>
          </a:p>
          <a:p>
            <a:pPr>
              <a:spcBef>
                <a:spcPts val="300"/>
              </a:spcBef>
              <a:spcAft>
                <a:spcPts val="200"/>
              </a:spcAft>
              <a:defRPr sz="1200">
                <a:solidFill>
                  <a:srgbClr val="000000"/>
                </a:solidFill>
              </a:defRPr>
            </a:pPr>
            <a:r>
              <a:t>• Know which claims are permitted and which are prohibited</a:t>
            </a:r>
          </a:p>
          <a:p>
            <a:pPr algn="l">
              <a:spcBef>
                <a:spcPts val="300"/>
              </a:spcBef>
              <a:spcAft>
                <a:spcPts val="200"/>
              </a:spcAft>
              <a:defRPr sz="1300" b="1">
                <a:solidFill>
                  <a:srgbClr val="244572"/>
                </a:solidFill>
              </a:defRPr>
            </a:pPr>
            <a:r>
              <a:t>Phase 2 — Brand Relationships (Before You Sign Anything)</a:t>
            </a:r>
          </a:p>
          <a:p>
            <a:pPr>
              <a:spcBef>
                <a:spcPts val="300"/>
              </a:spcBef>
              <a:spcAft>
                <a:spcPts val="200"/>
              </a:spcAft>
              <a:defRPr sz="1200">
                <a:solidFill>
                  <a:srgbClr val="000000"/>
                </a:solidFill>
              </a:defRPr>
            </a:pPr>
            <a:r>
              <a:t>• Ask the five questions: regulatory basis, permitted claims, enforcement history, compensation structure, written agreement</a:t>
            </a:r>
          </a:p>
          <a:p>
            <a:pPr>
              <a:spcBef>
                <a:spcPts val="300"/>
              </a:spcBef>
              <a:spcAft>
                <a:spcPts val="200"/>
              </a:spcAft>
              <a:defRPr sz="1200">
                <a:solidFill>
                  <a:srgbClr val="000000"/>
                </a:solidFill>
              </a:defRPr>
            </a:pPr>
            <a:r>
              <a:t>• Require a written creator agreement with specific compliance obligations</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Submit proposed content for review before publication</a:t>
            </a:r>
          </a:p>
          <a:p>
            <a:pPr>
              <a:spcBef>
                <a:spcPts val="300"/>
              </a:spcBef>
              <a:spcAft>
                <a:spcPts val="200"/>
              </a:spcAft>
              <a:defRPr sz="1200">
                <a:solidFill>
                  <a:srgbClr val="000000"/>
                </a:solidFill>
              </a:defRPr>
            </a:pPr>
            <a:r>
              <a:t>• Document every brand communication about approved claims</a:t>
            </a:r>
          </a:p>
          <a:p>
            <a:pPr algn="l">
              <a:spcBef>
                <a:spcPts val="300"/>
              </a:spcBef>
              <a:spcAft>
                <a:spcPts val="200"/>
              </a:spcAft>
              <a:defRPr sz="1300" b="1">
                <a:solidFill>
                  <a:srgbClr val="244572"/>
                </a:solidFill>
              </a:defRPr>
            </a:pPr>
            <a:r>
              <a:t>Phase 3 — Long-Form Content (The Higher Ground)</a:t>
            </a:r>
          </a:p>
          <a:p>
            <a:pPr>
              <a:spcBef>
                <a:spcPts val="300"/>
              </a:spcBef>
              <a:spcAft>
                <a:spcPts val="200"/>
              </a:spcAft>
              <a:defRPr sz="1200">
                <a:solidFill>
                  <a:srgbClr val="000000"/>
                </a:solidFill>
              </a:defRPr>
            </a:pPr>
            <a:r>
              <a:t>• Long-form content (YouTube 10+ minutes, detailed blog posts) is lower risk than short-form reactive content</a:t>
            </a:r>
          </a:p>
          <a:p>
            <a:pPr>
              <a:spcBef>
                <a:spcPts val="300"/>
              </a:spcBef>
              <a:spcAft>
                <a:spcPts val="200"/>
              </a:spcAft>
              <a:defRPr sz="1200">
                <a:solidFill>
                  <a:srgbClr val="000000"/>
                </a:solidFill>
              </a:defRPr>
            </a:pPr>
            <a:r>
              <a:t>• More space for nuance, context, and proper qualification</a:t>
            </a:r>
          </a:p>
          <a:p>
            <a:pPr>
              <a:spcBef>
                <a:spcPts val="300"/>
              </a:spcBef>
              <a:spcAft>
                <a:spcPts val="200"/>
              </a:spcAft>
              <a:defRPr sz="1200">
                <a:solidFill>
                  <a:srgbClr val="000000"/>
                </a:solidFill>
              </a:defRPr>
            </a:pPr>
            <a:r>
              <a:t>• Short-form reactive content — reacting to trends, quick takes on clinical questions — is the highest-risk content type</a:t>
            </a:r>
          </a:p>
          <a:p>
            <a:pPr algn="l">
              <a:spcBef>
                <a:spcPts val="300"/>
              </a:spcBef>
              <a:spcAft>
                <a:spcPts val="200"/>
              </a:spcAft>
              <a:defRPr sz="1300" b="1">
                <a:solidFill>
                  <a:srgbClr val="244572"/>
                </a:solidFill>
              </a:defRPr>
            </a:pPr>
            <a:r>
              <a:t>Phase 4 — Audience as Compliance Mechanism</a:t>
            </a:r>
          </a:p>
          <a:p>
            <a:pPr>
              <a:spcBef>
                <a:spcPts val="300"/>
              </a:spcBef>
              <a:spcAft>
                <a:spcPts val="200"/>
              </a:spcAft>
              <a:defRPr sz="1200">
                <a:solidFill>
                  <a:srgbClr val="000000"/>
                </a:solidFill>
              </a:defRPr>
            </a:pPr>
            <a:r>
              <a:t>• Train your audience to expect disclosure, citation, and nuance</a:t>
            </a:r>
          </a:p>
          <a:p>
            <a:pPr>
              <a:spcBef>
                <a:spcPts val="300"/>
              </a:spcBef>
              <a:spcAft>
                <a:spcPts val="200"/>
              </a:spcAft>
              <a:defRPr sz="1200">
                <a:solidFill>
                  <a:srgbClr val="000000"/>
                </a:solidFill>
              </a:defRPr>
            </a:pPr>
            <a:r>
              <a:t>• An audience that holds you accountable is a credential, not a burden</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For Brands: The Pre-Launch Compliance Checklist</a:t>
            </a:r>
          </a:p>
        </p:txBody>
      </p:sp>
      <p:sp>
        <p:nvSpPr>
          <p:cNvPr id="4" name="TextBox 3"/>
          <p:cNvSpPr txBox="1"/>
          <p:nvPr/>
        </p:nvSpPr>
        <p:spPr>
          <a:xfrm>
            <a:off x="274320" y="1188720"/>
            <a:ext cx="11612880" cy="5029200"/>
          </a:xfrm>
          <a:prstGeom prst="rect">
            <a:avLst/>
          </a:prstGeom>
          <a:noFill/>
        </p:spPr>
        <p:txBody>
          <a:bodyPr wrap="square">
            <a:spAutoFit/>
          </a:bodyPr>
          <a:lstStyle/>
          <a:p>
            <a:pPr>
              <a:spcBef>
                <a:spcPts val="300"/>
              </a:spcBef>
              <a:spcAft>
                <a:spcPts val="200"/>
              </a:spcAft>
              <a:defRPr sz="1600" b="1">
                <a:solidFill>
                  <a:srgbClr val="244572"/>
                </a:solidFill>
              </a:defRPr>
            </a:pPr>
            <a:r>
              <a:t>For Brands: The Pre-Launch Compliance Checklist</a:t>
            </a:r>
          </a:p>
          <a:p>
            <a:pPr>
              <a:spcBef>
                <a:spcPts val="300"/>
              </a:spcBef>
              <a:spcAft>
                <a:spcPts val="200"/>
              </a:spcAft>
              <a:defRPr sz="1200">
                <a:solidFill>
                  <a:srgbClr val="000000"/>
                </a:solidFill>
              </a:defRPr>
            </a:pPr>
            <a:r>
              <a:t>Before you sign your first affiliate or onboard your first influencer:</a:t>
            </a:r>
          </a:p>
          <a:p>
            <a:pPr>
              <a:spcBef>
                <a:spcPts val="300"/>
              </a:spcBef>
              <a:spcAft>
                <a:spcPts val="200"/>
              </a:spcAft>
              <a:defRPr sz="1200">
                <a:solidFill>
                  <a:srgbClr val="000000"/>
                </a:solidFill>
              </a:defRPr>
            </a:pPr>
            <a:r>
              <a:t>✅ The Claim Framework — Define permitted/prohibited claims by type, by platform, with exact language. Review by qualified advertising regulatory counsel before distribution.</a:t>
            </a:r>
          </a:p>
          <a:p>
            <a:pPr>
              <a:spcBef>
                <a:spcPts val="300"/>
              </a:spcBef>
              <a:spcAft>
                <a:spcPts val="200"/>
              </a:spcAft>
              <a:defRPr sz="1200">
                <a:solidFill>
                  <a:srgbClr val="000000"/>
                </a:solidFill>
              </a:defRPr>
            </a:pPr>
            <a:r>
              <a:t>✅ The Affiliate/Influencer Agreement — Compliance obligations as material terms, pre-approval requirement, audit rights, indemnification, immediate termination right, 3-year record retention.</a:t>
            </a:r>
          </a:p>
          <a:p>
            <a:pPr>
              <a:spcBef>
                <a:spcPts val="300"/>
              </a:spcBef>
              <a:spcAft>
                <a:spcPts val="200"/>
              </a:spcAft>
              <a:defRPr sz="1200">
                <a:solidFill>
                  <a:srgbClr val="000000"/>
                </a:solidFill>
              </a:defRPr>
            </a:pPr>
            <a:r>
              <a:t>✅ The Pre-Approval Workflow — Submission form, review against Claim Framework, written approval before publication, record retention.</a:t>
            </a:r>
          </a:p>
          <a:p>
            <a:pPr>
              <a:spcBef>
                <a:spcPts val="300"/>
              </a:spcBef>
              <a:spcAft>
                <a:spcPts val="200"/>
              </a:spcAft>
              <a:defRPr sz="1200">
                <a:solidFill>
                  <a:srgbClr val="000000"/>
                </a:solidFill>
              </a:defRPr>
            </a:pPr>
            <a:r>
              <a:t>✅ The Monitoring System — Periodic sampling, keyword first-screen, documented enforcement process.</a:t>
            </a:r>
          </a:p>
          <a:p>
            <a:pPr>
              <a:spcBef>
                <a:spcPts val="300"/>
              </a:spcBef>
              <a:spcAft>
                <a:spcPts val="200"/>
              </a:spcAft>
              <a:defRPr sz="1200">
                <a:solidFill>
                  <a:srgbClr val="000000"/>
                </a:solidFill>
              </a:defRPr>
            </a:pPr>
            <a:r>
              <a:t>✅ The Enforcement Playbook — Tier 1: Warning + retraining. Tier 2: Suspension + remediation plan. Tier 3: Immediate termination + public correction + legal counsel notification.</a:t>
            </a:r>
          </a:p>
        </p:txBody>
      </p:sp>
      <p:sp>
        <p:nvSpPr>
          <p:cNvPr id="5" name="TextBox 4"/>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Questions Every Creator Should Ask Before Promoting a Brand</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Questions Every Creator Should Ask Before Promoting a Brand</a:t>
            </a:r>
          </a:p>
          <a:p>
            <a:pPr>
              <a:spcBef>
                <a:spcPts val="300"/>
              </a:spcBef>
              <a:spcAft>
                <a:spcPts val="200"/>
              </a:spcAft>
              <a:defRPr sz="1200">
                <a:solidFill>
                  <a:srgbClr val="000000"/>
                </a:solidFill>
              </a:defRPr>
            </a:pPr>
            <a:r>
              <a:t>• 1. What is the regulatory basis for your product? (FDA-approved drug? Compounded peptide? Research use only?)</a:t>
            </a:r>
          </a:p>
          <a:p>
            <a:pPr>
              <a:spcBef>
                <a:spcPts val="300"/>
              </a:spcBef>
              <a:spcAft>
                <a:spcPts val="200"/>
              </a:spcAft>
              <a:defRPr sz="1200">
                <a:solidFill>
                  <a:srgbClr val="000000"/>
                </a:solidFill>
              </a:defRPr>
            </a:pPr>
            <a:r>
              <a:t>• 2. What claims am I permitted to make, and can I see that in writing?</a:t>
            </a:r>
          </a:p>
          <a:p>
            <a:pPr>
              <a:spcBef>
                <a:spcPts val="300"/>
              </a:spcBef>
              <a:spcAft>
                <a:spcPts val="200"/>
              </a:spcAft>
              <a:defRPr sz="1200">
                <a:solidFill>
                  <a:srgbClr val="000000"/>
                </a:solidFill>
              </a:defRPr>
            </a:pPr>
            <a:r>
              <a:t>• 3. Have you had any FDA, FTC, or state board enforcement actions?</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4. What is our compensation arrangement — and will it be disclosed?</a:t>
            </a:r>
          </a:p>
          <a:p>
            <a:pPr>
              <a:spcBef>
                <a:spcPts val="300"/>
              </a:spcBef>
              <a:spcAft>
                <a:spcPts val="200"/>
              </a:spcAft>
              <a:defRPr sz="1200">
                <a:solidFill>
                  <a:srgbClr val="000000"/>
                </a:solidFill>
              </a:defRPr>
            </a:pPr>
            <a:r>
              <a:t>• 5. Can I speak with one of your current clinical partners about their experience?</a:t>
            </a:r>
          </a:p>
          <a:p>
            <a:pPr>
              <a:spcBef>
                <a:spcPts val="300"/>
              </a:spcBef>
              <a:spcAft>
                <a:spcPts val="200"/>
              </a:spcAft>
              <a:defRPr sz="1200">
                <a:solidFill>
                  <a:srgbClr val="000000"/>
                </a:solidFill>
              </a:defRPr>
            </a:pPr>
            <a:r>
              <a:t>• 6. Can I see your current pharmacy license and FDA registration?</a:t>
            </a:r>
          </a:p>
          <a:p>
            <a:pPr>
              <a:spcBef>
                <a:spcPts val="300"/>
              </a:spcBef>
              <a:spcAft>
                <a:spcPts val="200"/>
              </a:spcAft>
              <a:defRPr sz="1200">
                <a:solidFill>
                  <a:srgbClr val="000000"/>
                </a:solidFill>
              </a:defRPr>
            </a:pPr>
            <a:r>
              <a:t>A legitimate brand will answer all of these directly. A brand that cannot or will not answer them is a brand you should not be promoting.</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What Personal Liability Looks Like for Creators</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What Personal Liability Looks Like for Creators</a:t>
            </a:r>
          </a:p>
          <a:p>
            <a:pPr>
              <a:spcBef>
                <a:spcPts val="300"/>
              </a:spcBef>
              <a:spcAft>
                <a:spcPts val="200"/>
              </a:spcAft>
              <a:defRPr sz="1200">
                <a:solidFill>
                  <a:srgbClr val="000000"/>
                </a:solidFill>
              </a:defRPr>
            </a:pPr>
            <a:r>
              <a:t>The FTC does not require intent to deceive. If a claim you made was misleading — even unintentionally — and you could not substantiate it, you are potentially liable.</a:t>
            </a:r>
          </a:p>
          <a:p>
            <a:pPr algn="l">
              <a:spcBef>
                <a:spcPts val="300"/>
              </a:spcBef>
              <a:spcAft>
                <a:spcPts val="200"/>
              </a:spcAft>
              <a:defRPr sz="1300" b="1">
                <a:solidFill>
                  <a:srgbClr val="244572"/>
                </a:solidFill>
              </a:defRPr>
            </a:pPr>
            <a:r>
              <a:t>What you're liable for:</a:t>
            </a:r>
          </a:p>
          <a:p>
            <a:pPr>
              <a:spcBef>
                <a:spcPts val="300"/>
              </a:spcBef>
              <a:spcAft>
                <a:spcPts val="200"/>
              </a:spcAft>
              <a:defRPr sz="1200">
                <a:solidFill>
                  <a:srgbClr val="000000"/>
                </a:solidFill>
              </a:defRPr>
            </a:pPr>
            <a:r>
              <a:t>• What you said, even if you believed it was permissible</a:t>
            </a:r>
          </a:p>
          <a:p>
            <a:pPr>
              <a:spcBef>
                <a:spcPts val="300"/>
              </a:spcBef>
              <a:spcAft>
                <a:spcPts val="200"/>
              </a:spcAft>
              <a:defRPr sz="1200">
                <a:solidFill>
                  <a:srgbClr val="000000"/>
                </a:solidFill>
              </a:defRPr>
            </a:pPr>
            <a:r>
              <a:t>• What you implied, even without explicit language</a:t>
            </a:r>
          </a:p>
          <a:p>
            <a:pPr>
              <a:spcBef>
                <a:spcPts val="300"/>
              </a:spcBef>
              <a:spcAft>
                <a:spcPts val="200"/>
              </a:spcAft>
              <a:defRPr sz="1200">
                <a:solidFill>
                  <a:srgbClr val="000000"/>
                </a:solidFill>
              </a:defRPr>
            </a:pPr>
            <a:r>
              <a:t>• What your affiliate link did, even if you didn't control the landing page</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What happened to followers who acted on your advice, even if you were just telling your story</a:t>
            </a:r>
          </a:p>
          <a:p>
            <a:pPr algn="l">
              <a:spcBef>
                <a:spcPts val="300"/>
              </a:spcBef>
              <a:spcAft>
                <a:spcPts val="200"/>
              </a:spcAft>
              <a:defRPr sz="1300" b="1">
                <a:solidFill>
                  <a:srgbClr val="244572"/>
                </a:solidFill>
              </a:defRPr>
            </a:pPr>
            <a:r>
              <a:t>What you are not protected by:</a:t>
            </a:r>
          </a:p>
          <a:p>
            <a:pPr>
              <a:spcBef>
                <a:spcPts val="300"/>
              </a:spcBef>
              <a:spcAft>
                <a:spcPts val="200"/>
              </a:spcAft>
              <a:defRPr sz="1200">
                <a:solidFill>
                  <a:srgbClr val="000000"/>
                </a:solidFill>
              </a:defRPr>
            </a:pPr>
            <a:r>
              <a:t>• "The brand gave me these talking points" — not an FTC defense</a:t>
            </a:r>
          </a:p>
          <a:p>
            <a:pPr>
              <a:spcBef>
                <a:spcPts val="300"/>
              </a:spcBef>
              <a:spcAft>
                <a:spcPts val="200"/>
              </a:spcAft>
              <a:defRPr sz="1200">
                <a:solidFill>
                  <a:srgbClr val="000000"/>
                </a:solidFill>
              </a:defRPr>
            </a:pPr>
            <a:r>
              <a:t>• "I didn't know this was a disease claim" — not an FTC defense</a:t>
            </a:r>
          </a:p>
          <a:p>
            <a:pPr>
              <a:spcBef>
                <a:spcPts val="300"/>
              </a:spcBef>
              <a:spcAft>
                <a:spcPts val="200"/>
              </a:spcAft>
              <a:defRPr sz="1200">
                <a:solidFill>
                  <a:srgbClr val="000000"/>
                </a:solidFill>
              </a:defRPr>
            </a:pPr>
            <a:r>
              <a:t>• "Other creators were saying the same thing" — not an FTC defense</a:t>
            </a:r>
          </a:p>
          <a:p>
            <a:pPr>
              <a:spcBef>
                <a:spcPts val="300"/>
              </a:spcBef>
              <a:spcAft>
                <a:spcPts val="200"/>
              </a:spcAft>
              <a:defRPr sz="1200">
                <a:solidFill>
                  <a:srgbClr val="000000"/>
                </a:solidFill>
              </a:defRPr>
            </a:pPr>
            <a:r>
              <a:t>• "My followers know I'm not a doctor" — not an FTC defense</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Red Lines That End Careers</a:t>
            </a:r>
          </a:p>
        </p:txBody>
      </p:sp>
      <p:sp>
        <p:nvSpPr>
          <p:cNvPr id="4" name="TextBox 3"/>
          <p:cNvSpPr txBox="1"/>
          <p:nvPr/>
        </p:nvSpPr>
        <p:spPr>
          <a:xfrm>
            <a:off x="274320" y="1188720"/>
            <a:ext cx="11612880" cy="5029200"/>
          </a:xfrm>
          <a:prstGeom prst="rect">
            <a:avLst/>
          </a:prstGeom>
          <a:noFill/>
        </p:spPr>
        <p:txBody>
          <a:bodyPr wrap="square">
            <a:spAutoFit/>
          </a:bodyPr>
          <a:lstStyle/>
          <a:p>
            <a:pPr>
              <a:spcBef>
                <a:spcPts val="300"/>
              </a:spcBef>
              <a:spcAft>
                <a:spcPts val="200"/>
              </a:spcAft>
              <a:defRPr sz="1600" b="1">
                <a:solidFill>
                  <a:srgbClr val="244572"/>
                </a:solidFill>
              </a:defRPr>
            </a:pPr>
            <a:r>
              <a:t>Red Lines That End Careers</a:t>
            </a:r>
          </a:p>
          <a:p>
            <a:pPr>
              <a:spcBef>
                <a:spcPts val="300"/>
              </a:spcBef>
              <a:spcAft>
                <a:spcPts val="200"/>
              </a:spcAft>
              <a:defRPr sz="1200">
                <a:solidFill>
                  <a:srgbClr val="000000"/>
                </a:solidFill>
              </a:defRPr>
            </a:pPr>
            <a:r>
              <a:t>Red Line 1: Promoting a compound by name for a disease indication</a:t>
            </a:r>
          </a:p>
          <a:p>
            <a:pPr>
              <a:spcBef>
                <a:spcPts val="300"/>
              </a:spcBef>
              <a:spcAft>
                <a:spcPts val="200"/>
              </a:spcAft>
              <a:defRPr sz="1200">
                <a:solidFill>
                  <a:srgbClr val="000000"/>
                </a:solidFill>
              </a:defRPr>
            </a:pPr>
            <a:r>
              <a:t>Red Line 2: Accepting compensation structured to evade disclosure requirements</a:t>
            </a:r>
          </a:p>
          <a:p>
            <a:pPr>
              <a:spcBef>
                <a:spcPts val="300"/>
              </a:spcBef>
              <a:spcAft>
                <a:spcPts val="200"/>
              </a:spcAft>
              <a:defRPr sz="1200">
                <a:solidFill>
                  <a:srgbClr val="000000"/>
                </a:solidFill>
              </a:defRPr>
            </a:pPr>
            <a:r>
              <a:t>Red Line 3: Promoting offshore suppliers whose products are labeled "research use only" for human use</a:t>
            </a:r>
          </a:p>
          <a:p>
            <a:pPr>
              <a:spcBef>
                <a:spcPts val="300"/>
              </a:spcBef>
              <a:spcAft>
                <a:spcPts val="200"/>
              </a:spcAft>
              <a:defRPr sz="1200">
                <a:solidFill>
                  <a:srgbClr val="000000"/>
                </a:solidFill>
              </a:defRPr>
            </a:pPr>
            <a:r>
              <a:t>Red Line 4: Fabricating or exaggerating personal results</a:t>
            </a:r>
          </a:p>
          <a:p>
            <a:pPr>
              <a:spcBef>
                <a:spcPts val="300"/>
              </a:spcBef>
              <a:spcAft>
                <a:spcPts val="200"/>
              </a:spcAft>
              <a:defRPr sz="1200">
                <a:solidFill>
                  <a:srgbClr val="000000"/>
                </a:solidFill>
              </a:defRPr>
            </a:pPr>
            <a:r>
              <a:t>Red Line 5: Providing specific protocol, dosing, or prescribing guidance without a license</a:t>
            </a:r>
          </a:p>
        </p:txBody>
      </p:sp>
      <p:sp>
        <p:nvSpPr>
          <p:cNvPr id="5" name="TextBox 4"/>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How to Protect Yourself</a:t>
            </a:r>
          </a:p>
        </p:txBody>
      </p:sp>
      <p:sp>
        <p:nvSpPr>
          <p:cNvPr id="4" name="TextBox 3"/>
          <p:cNvSpPr txBox="1"/>
          <p:nvPr/>
        </p:nvSpPr>
        <p:spPr>
          <a:xfrm>
            <a:off x="274320" y="1188720"/>
            <a:ext cx="11612880" cy="5029200"/>
          </a:xfrm>
          <a:prstGeom prst="rect">
            <a:avLst/>
          </a:prstGeom>
          <a:noFill/>
        </p:spPr>
        <p:txBody>
          <a:bodyPr wrap="square">
            <a:spAutoFit/>
          </a:bodyPr>
          <a:lstStyle/>
          <a:p>
            <a:pPr>
              <a:spcBef>
                <a:spcPts val="300"/>
              </a:spcBef>
              <a:spcAft>
                <a:spcPts val="200"/>
              </a:spcAft>
              <a:defRPr sz="1600" b="1">
                <a:solidFill>
                  <a:srgbClr val="244572"/>
                </a:solidFill>
              </a:defRPr>
            </a:pPr>
            <a:r>
              <a:t>How to Protect Yourself</a:t>
            </a:r>
          </a:p>
          <a:p>
            <a:pPr>
              <a:spcBef>
                <a:spcPts val="300"/>
              </a:spcBef>
              <a:spcAft>
                <a:spcPts val="200"/>
              </a:spcAft>
              <a:defRPr sz="1200">
                <a:solidFill>
                  <a:srgbClr val="000000"/>
                </a:solidFill>
              </a:defRPr>
            </a:pPr>
            <a:r>
              <a:t>• 1. Get a compliance review before you post — not after</a:t>
            </a:r>
          </a:p>
          <a:p>
            <a:pPr>
              <a:spcBef>
                <a:spcPts val="300"/>
              </a:spcBef>
              <a:spcAft>
                <a:spcPts val="200"/>
              </a:spcAft>
              <a:defRPr sz="1200">
                <a:solidFill>
                  <a:srgbClr val="000000"/>
                </a:solidFill>
              </a:defRPr>
            </a:pPr>
            <a:r>
              <a:t>• 2. Insist on written approval of claims from the brand</a:t>
            </a:r>
          </a:p>
          <a:p>
            <a:pPr>
              <a:spcBef>
                <a:spcPts val="300"/>
              </a:spcBef>
              <a:spcAft>
                <a:spcPts val="200"/>
              </a:spcAft>
              <a:defRPr sz="1200">
                <a:solidFill>
                  <a:srgbClr val="000000"/>
                </a:solidFill>
              </a:defRPr>
            </a:pPr>
            <a:r>
              <a:t>• 3. Disclose everything — every financial relationship, every free product</a:t>
            </a:r>
          </a:p>
          <a:p>
            <a:pPr>
              <a:spcBef>
                <a:spcPts val="300"/>
              </a:spcBef>
              <a:spcAft>
                <a:spcPts val="200"/>
              </a:spcAft>
              <a:defRPr sz="1200">
                <a:solidFill>
                  <a:srgbClr val="000000"/>
                </a:solidFill>
              </a:defRPr>
            </a:pPr>
            <a:r>
              <a:t>• 4. Do not give medical advice — tell people to talk to their provider</a:t>
            </a:r>
          </a:p>
          <a:p>
            <a:pPr>
              <a:spcBef>
                <a:spcPts val="300"/>
              </a:spcBef>
              <a:spcAft>
                <a:spcPts val="200"/>
              </a:spcAft>
              <a:defRPr sz="1200">
                <a:solidFill>
                  <a:srgbClr val="000000"/>
                </a:solidFill>
              </a:defRPr>
            </a:pPr>
            <a:r>
              <a:t>• 5. Keep records — brand communications, content submissions, approvals</a:t>
            </a:r>
          </a:p>
          <a:p>
            <a:pPr>
              <a:spcBef>
                <a:spcPts val="300"/>
              </a:spcBef>
              <a:spcAft>
                <a:spcPts val="200"/>
              </a:spcAft>
              <a:defRPr sz="1200">
                <a:solidFill>
                  <a:srgbClr val="000000"/>
                </a:solidFill>
              </a:defRPr>
            </a:pPr>
            <a:r>
              <a:t>• 6. Understand your insurance — personal media liability coverage may or may not cover FTC/FDA enforcement actions</a:t>
            </a:r>
          </a:p>
        </p:txBody>
      </p:sp>
      <p:sp>
        <p:nvSpPr>
          <p:cNvPr id="5" name="TextBox 4"/>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FTC Disclosure Quick Reference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FTC Disclosure Quick Reference</a:t>
            </a:r>
          </a:p>
          <a:p>
            <a:pPr>
              <a:spcBef>
                <a:spcPts val="300"/>
              </a:spcBef>
              <a:spcAft>
                <a:spcPts val="200"/>
              </a:spcAft>
              <a:defRPr sz="900">
                <a:solidFill>
                  <a:srgbClr val="8899B3"/>
                </a:solidFill>
              </a:defRPr>
            </a:pPr>
            <a:r>
              <a:t>| Situation | Required Disclosure |</a:t>
            </a:r>
          </a:p>
          <a:p>
            <a:pPr>
              <a:spcBef>
                <a:spcPts val="300"/>
              </a:spcBef>
              <a:spcAft>
                <a:spcPts val="200"/>
              </a:spcAft>
              <a:defRPr sz="900">
                <a:solidFill>
                  <a:srgbClr val="8899B3"/>
                </a:solidFill>
              </a:defRPr>
            </a:pPr>
            <a:r>
              <a:t>|---|---|</a:t>
            </a:r>
          </a:p>
          <a:p>
            <a:pPr>
              <a:spcBef>
                <a:spcPts val="300"/>
              </a:spcBef>
              <a:spcAft>
                <a:spcPts val="200"/>
              </a:spcAft>
              <a:defRPr sz="900">
                <a:solidFill>
                  <a:srgbClr val="8899B3"/>
                </a:solidFill>
              </a:defRPr>
            </a:pPr>
            <a:r>
              <a:t>| Paid partnership with brand | Platform native tool + in-content disclosure |</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900">
                <a:solidFill>
                  <a:srgbClr val="8899B3"/>
                </a:solidFill>
              </a:defRPr>
            </a:pPr>
            <a:r>
              <a:t>| Free product received | "Free [product] from [brand]" in content |</a:t>
            </a:r>
          </a:p>
          <a:p>
            <a:pPr>
              <a:spcBef>
                <a:spcPts val="300"/>
              </a:spcBef>
              <a:spcAft>
                <a:spcPts val="200"/>
              </a:spcAft>
              <a:defRPr sz="900">
                <a:solidFill>
                  <a:srgbClr val="8899B3"/>
                </a:solidFill>
              </a:defRPr>
            </a:pPr>
            <a:r>
              <a:t>| Affiliate link | "Affiliate link" — in content, not just bio |</a:t>
            </a:r>
          </a:p>
          <a:p>
            <a:pPr>
              <a:spcBef>
                <a:spcPts val="300"/>
              </a:spcBef>
              <a:spcAft>
                <a:spcPts val="200"/>
              </a:spcAft>
              <a:defRPr sz="900">
                <a:solidFill>
                  <a:srgbClr val="8899B3"/>
                </a:solidFill>
              </a:defRPr>
            </a:pPr>
            <a:r>
              <a:t>| Equity or investment interest | "I have an ownership stake in [brand]" |</a:t>
            </a:r>
          </a:p>
          <a:p>
            <a:pPr>
              <a:spcBef>
                <a:spcPts val="300"/>
              </a:spcBef>
              <a:spcAft>
                <a:spcPts val="200"/>
              </a:spcAft>
              <a:defRPr sz="900">
                <a:solidFill>
                  <a:srgbClr val="8899B3"/>
                </a:solidFill>
              </a:defRPr>
            </a:pPr>
            <a:r>
              <a:t>| Employee or contractor relationship | "I work with [brand]" |</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Claim Type Quick Reference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Claim Type Quick Reference</a:t>
            </a:r>
          </a:p>
          <a:p>
            <a:pPr>
              <a:spcBef>
                <a:spcPts val="300"/>
              </a:spcBef>
              <a:spcAft>
                <a:spcPts val="200"/>
              </a:spcAft>
              <a:defRPr sz="900">
                <a:solidFill>
                  <a:srgbClr val="8899B3"/>
                </a:solidFill>
              </a:defRPr>
            </a:pPr>
            <a:r>
              <a:t>| Claim Type | Example | Status |</a:t>
            </a:r>
          </a:p>
          <a:p>
            <a:pPr>
              <a:spcBef>
                <a:spcPts val="300"/>
              </a:spcBef>
              <a:spcAft>
                <a:spcPts val="200"/>
              </a:spcAft>
              <a:defRPr sz="900">
                <a:solidFill>
                  <a:srgbClr val="8899B3"/>
                </a:solidFill>
              </a:defRPr>
            </a:pPr>
            <a:r>
              <a:t>|---|---|---|</a:t>
            </a:r>
          </a:p>
          <a:p>
            <a:pPr>
              <a:spcBef>
                <a:spcPts val="300"/>
              </a:spcBef>
              <a:spcAft>
                <a:spcPts val="200"/>
              </a:spcAft>
              <a:defRPr sz="900">
                <a:solidFill>
                  <a:srgbClr val="8899B3"/>
                </a:solidFill>
              </a:defRPr>
            </a:pPr>
            <a:r>
              <a:t>| Disease claim | "Treats my anxiety" | ❌ Prohibited |</a:t>
            </a:r>
          </a:p>
          <a:p>
            <a:pPr>
              <a:spcBef>
                <a:spcPts val="300"/>
              </a:spcBef>
              <a:spcAft>
                <a:spcPts val="200"/>
              </a:spcAft>
              <a:defRPr sz="900">
                <a:solidFill>
                  <a:srgbClr val="8899B3"/>
                </a:solidFill>
              </a:defRPr>
            </a:pPr>
            <a:r>
              <a:t>| Comparative claim | "Better than Ozempic" | ❌ Requires head-to-head data |</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900">
                <a:solidFill>
                  <a:srgbClr val="8899B3"/>
                </a:solidFill>
              </a:defRPr>
            </a:pPr>
            <a:r>
              <a:t>| Safety claim | "No side effects" | ❌ No compound is risk-free |</a:t>
            </a:r>
          </a:p>
          <a:p>
            <a:pPr>
              <a:spcBef>
                <a:spcPts val="300"/>
              </a:spcBef>
              <a:spcAft>
                <a:spcPts val="200"/>
              </a:spcAft>
              <a:defRPr sz="900">
                <a:solidFill>
                  <a:srgbClr val="8899B3"/>
                </a:solidFill>
              </a:defRPr>
            </a:pPr>
            <a:r>
              <a:t>| Structure/function | "Supports sleep" | ✅ With substantiation |</a:t>
            </a:r>
          </a:p>
          <a:p>
            <a:pPr>
              <a:spcBef>
                <a:spcPts val="300"/>
              </a:spcBef>
              <a:spcAft>
                <a:spcPts val="200"/>
              </a:spcAft>
              <a:defRPr sz="900">
                <a:solidFill>
                  <a:srgbClr val="8899B3"/>
                </a:solidFill>
              </a:defRPr>
            </a:pPr>
            <a:r>
              <a:t>| Educational | "Peptides are amino acid chains" | ✅ Factual |</a:t>
            </a:r>
          </a:p>
          <a:p>
            <a:pPr>
              <a:spcBef>
                <a:spcPts val="300"/>
              </a:spcBef>
              <a:spcAft>
                <a:spcPts val="200"/>
              </a:spcAft>
              <a:defRPr sz="900">
                <a:solidFill>
                  <a:srgbClr val="8899B3"/>
                </a:solidFill>
              </a:defRPr>
            </a:pPr>
            <a:r>
              <a:t>| Personal experience | "In my experience..." | ✅ With proper qualification |</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Why This Is Different From Other Regulated Categories</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Why This Is Different From Other Regulated Categories</a:t>
            </a:r>
          </a:p>
          <a:p>
            <a:pPr>
              <a:spcBef>
                <a:spcPts val="300"/>
              </a:spcBef>
              <a:spcAft>
                <a:spcPts val="200"/>
              </a:spcAft>
              <a:defRPr sz="1200">
                <a:solidFill>
                  <a:srgbClr val="000000"/>
                </a:solidFill>
              </a:defRPr>
            </a:pPr>
            <a:r>
              <a:t>The peptide and wellness influencer space is different from other regulated product categories in one critical way: the harm is not just reputational. It is clinical.</a:t>
            </a:r>
          </a:p>
          <a:p>
            <a:pPr>
              <a:spcBef>
                <a:spcPts val="300"/>
              </a:spcBef>
              <a:spcAft>
                <a:spcPts val="200"/>
              </a:spcAft>
              <a:defRPr sz="1200">
                <a:solidFill>
                  <a:srgbClr val="000000"/>
                </a:solidFill>
              </a:defRPr>
            </a:pPr>
            <a:r>
              <a:t>When a creator promotes a peptide protocol and a follower acts on that content — purchases a compound, initiates a telehealth intake, adjusts their protocol — the clinical consequence is real. This is why regulators pay more attention to this category than to most supplement or lifestyle product promotions.</a:t>
            </a:r>
          </a:p>
          <a:p>
            <a:pPr algn="l">
              <a:spcBef>
                <a:spcPts val="300"/>
              </a:spcBef>
              <a:spcAft>
                <a:spcPts val="200"/>
              </a:spcAft>
              <a:defRPr sz="1300" b="1">
                <a:solidFill>
                  <a:srgbClr val="244572"/>
                </a:solidFill>
              </a:defRPr>
            </a:pPr>
            <a:r>
              <a:t>Three systems govern your content simultaneously:</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1. FTC — federal consumer protection. Truth in advertising. Endorsement guides.</a:t>
            </a:r>
          </a:p>
          <a:p>
            <a:pPr>
              <a:spcBef>
                <a:spcPts val="300"/>
              </a:spcBef>
              <a:spcAft>
                <a:spcPts val="200"/>
              </a:spcAft>
              <a:defRPr sz="1200">
                <a:solidFill>
                  <a:srgbClr val="000000"/>
                </a:solidFill>
              </a:defRPr>
            </a:pPr>
            <a:r>
              <a:t>• 2. FDA — federal drug regulation. Unapproved new drug promotion. Compounding framework.</a:t>
            </a:r>
          </a:p>
          <a:p>
            <a:pPr>
              <a:spcBef>
                <a:spcPts val="300"/>
              </a:spcBef>
              <a:spcAft>
                <a:spcPts val="200"/>
              </a:spcAft>
              <a:defRPr sz="1200">
                <a:solidFill>
                  <a:srgbClr val="000000"/>
                </a:solidFill>
              </a:defRPr>
            </a:pPr>
            <a:r>
              <a:t>• 3. State boards — state licensing and professional discipline. Medical boards, pharmacy boards.</a:t>
            </a:r>
          </a:p>
          <a:p>
            <a:pPr>
              <a:spcBef>
                <a:spcPts val="300"/>
              </a:spcBef>
              <a:spcAft>
                <a:spcPts val="200"/>
              </a:spcAft>
              <a:defRPr sz="1200">
                <a:solidFill>
                  <a:srgbClr val="000000"/>
                </a:solidFill>
              </a:defRPr>
            </a:pPr>
            <a:r>
              <a:t>Most creators know about FTC. Almost none know about FDA or state board exposure. All three apply.</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Platform Quick Reference</a:t>
            </a:r>
          </a:p>
        </p:txBody>
      </p:sp>
      <p:sp>
        <p:nvSpPr>
          <p:cNvPr id="4" name="TextBox 3"/>
          <p:cNvSpPr txBox="1"/>
          <p:nvPr/>
        </p:nvSpPr>
        <p:spPr>
          <a:xfrm>
            <a:off x="274320" y="1188720"/>
            <a:ext cx="11612880" cy="5029200"/>
          </a:xfrm>
          <a:prstGeom prst="rect">
            <a:avLst/>
          </a:prstGeom>
          <a:noFill/>
        </p:spPr>
        <p:txBody>
          <a:bodyPr wrap="square">
            <a:spAutoFit/>
          </a:bodyPr>
          <a:lstStyle/>
          <a:p>
            <a:pPr>
              <a:spcBef>
                <a:spcPts val="300"/>
              </a:spcBef>
              <a:spcAft>
                <a:spcPts val="200"/>
              </a:spcAft>
              <a:defRPr sz="1600" b="1">
                <a:solidFill>
                  <a:srgbClr val="244572"/>
                </a:solidFill>
              </a:defRPr>
            </a:pPr>
            <a:r>
              <a:t>Platform Quick Reference</a:t>
            </a:r>
          </a:p>
          <a:p>
            <a:pPr>
              <a:spcBef>
                <a:spcPts val="300"/>
              </a:spcBef>
              <a:spcAft>
                <a:spcPts val="200"/>
              </a:spcAft>
              <a:defRPr sz="900">
                <a:solidFill>
                  <a:srgbClr val="8899B3"/>
                </a:solidFill>
              </a:defRPr>
            </a:pPr>
            <a:r>
              <a:t>| Platform | Key Requirement | Highest Risk |</a:t>
            </a:r>
          </a:p>
          <a:p>
            <a:pPr>
              <a:spcBef>
                <a:spcPts val="300"/>
              </a:spcBef>
              <a:spcAft>
                <a:spcPts val="200"/>
              </a:spcAft>
              <a:defRPr sz="900">
                <a:solidFill>
                  <a:srgbClr val="8899B3"/>
                </a:solidFill>
              </a:defRPr>
            </a:pPr>
            <a:r>
              <a:t>|---|---|---|</a:t>
            </a:r>
          </a:p>
          <a:p>
            <a:pPr>
              <a:spcBef>
                <a:spcPts val="300"/>
              </a:spcBef>
              <a:spcAft>
                <a:spcPts val="200"/>
              </a:spcAft>
              <a:defRPr sz="900">
                <a:solidFill>
                  <a:srgbClr val="8899B3"/>
                </a:solidFill>
              </a:defRPr>
            </a:pPr>
            <a:r>
              <a:t>| Instagram | Native paid partnership tool + in-content disclosure | Stories require separate disclosure |</a:t>
            </a:r>
          </a:p>
          <a:p>
            <a:pPr>
              <a:spcBef>
                <a:spcPts val="300"/>
              </a:spcBef>
              <a:spcAft>
                <a:spcPts val="200"/>
              </a:spcAft>
              <a:defRPr sz="900">
                <a:solidFill>
                  <a:srgbClr val="8899B3"/>
                </a:solidFill>
              </a:defRPr>
            </a:pPr>
            <a:r>
              <a:t>| TikTok | Branded Content toggle | Compound naming triggers removal |</a:t>
            </a:r>
          </a:p>
          <a:p>
            <a:pPr>
              <a:spcBef>
                <a:spcPts val="300"/>
              </a:spcBef>
              <a:spcAft>
                <a:spcPts val="200"/>
              </a:spcAft>
              <a:defRPr sz="900">
                <a:solidFill>
                  <a:srgbClr val="8899B3"/>
                </a:solidFill>
              </a:defRPr>
            </a:pPr>
            <a:r>
              <a:t>| YouTube | Paid promotion disclosure in video + description | Demonetization separate from removal |</a:t>
            </a:r>
          </a:p>
          <a:p>
            <a:pPr>
              <a:spcBef>
                <a:spcPts val="300"/>
              </a:spcBef>
              <a:spcAft>
                <a:spcPts val="200"/>
              </a:spcAft>
              <a:defRPr sz="900">
                <a:solidFill>
                  <a:srgbClr val="8899B3"/>
                </a:solidFill>
              </a:defRPr>
            </a:pPr>
            <a:r>
              <a:t>| Google Ads | Landing page must comply with Google policies | Account suspension for non-compliant pages |</a:t>
            </a:r>
          </a:p>
        </p:txBody>
      </p:sp>
      <p:sp>
        <p:nvSpPr>
          <p:cNvPr id="5" name="TextBox 4"/>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Course Completion Checklist</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Course Completion Checklist</a:t>
            </a:r>
          </a:p>
          <a:p>
            <a:pPr>
              <a:spcBef>
                <a:spcPts val="300"/>
              </a:spcBef>
              <a:spcAft>
                <a:spcPts val="200"/>
              </a:spcAft>
              <a:defRPr sz="1200">
                <a:solidFill>
                  <a:srgbClr val="000000"/>
                </a:solidFill>
              </a:defRPr>
            </a:pPr>
            <a:r>
              <a:t>Before you publish your next piece of peptide-related content:</a:t>
            </a:r>
          </a:p>
          <a:p>
            <a:pPr>
              <a:spcBef>
                <a:spcPts val="300"/>
              </a:spcBef>
              <a:spcAft>
                <a:spcPts val="200"/>
              </a:spcAft>
              <a:defRPr sz="1200">
                <a:solidFill>
                  <a:srgbClr val="000000"/>
                </a:solidFill>
              </a:defRPr>
            </a:pPr>
            <a:r>
              <a:t>☐  Do I have a written agreement with the brand specifying my compliance obligations?</a:t>
            </a:r>
          </a:p>
          <a:p>
            <a:pPr>
              <a:spcBef>
                <a:spcPts val="300"/>
              </a:spcBef>
              <a:spcAft>
                <a:spcPts val="200"/>
              </a:spcAft>
              <a:defRPr sz="1200">
                <a:solidFill>
                  <a:srgbClr val="000000"/>
                </a:solidFill>
              </a:defRPr>
            </a:pPr>
            <a:r>
              <a:t>☐  Have I submitted my proposed content for pre-approval?</a:t>
            </a:r>
          </a:p>
          <a:p>
            <a:pPr>
              <a:spcBef>
                <a:spcPts val="300"/>
              </a:spcBef>
              <a:spcAft>
                <a:spcPts val="200"/>
              </a:spcAft>
              <a:defRPr sz="1200">
                <a:solidFill>
                  <a:srgbClr val="000000"/>
                </a:solidFill>
              </a:defRPr>
            </a:pPr>
            <a:r>
              <a:t>☐  Have I disclosed every material connection — clearly and conspicuously?</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Does my content avoid disease claims, comparative claims, and safety claims?</a:t>
            </a:r>
          </a:p>
          <a:p>
            <a:pPr>
              <a:spcBef>
                <a:spcPts val="300"/>
              </a:spcBef>
              <a:spcAft>
                <a:spcPts val="200"/>
              </a:spcAft>
              <a:defRPr sz="1200">
                <a:solidFill>
                  <a:srgbClr val="000000"/>
                </a:solidFill>
              </a:defRPr>
            </a:pPr>
            <a:r>
              <a:t>☐  Have I qualified my personal experience appropriately — "in my experience" + "talk to your provider"?</a:t>
            </a:r>
          </a:p>
          <a:p>
            <a:pPr>
              <a:spcBef>
                <a:spcPts val="300"/>
              </a:spcBef>
              <a:spcAft>
                <a:spcPts val="200"/>
              </a:spcAft>
              <a:defRPr sz="1200">
                <a:solidFill>
                  <a:srgbClr val="000000"/>
                </a:solidFill>
              </a:defRPr>
            </a:pPr>
            <a:r>
              <a:t>☐  Have I kept records of this content and the brand's approval?</a:t>
            </a:r>
          </a:p>
          <a:p>
            <a:pPr>
              <a:spcBef>
                <a:spcPts val="300"/>
              </a:spcBef>
              <a:spcAft>
                <a:spcPts val="200"/>
              </a:spcAft>
              <a:defRPr sz="1200">
                <a:solidFill>
                  <a:srgbClr val="000000"/>
                </a:solidFill>
              </a:defRPr>
            </a:pPr>
            <a:r>
              <a:t>☐  Have I consulted regulatory counsel if I am uncertain about any claim?</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Certificate of Completion</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Certificate of Completion</a:t>
            </a:r>
          </a:p>
          <a:p>
            <a:pPr algn="l">
              <a:spcBef>
                <a:spcPts val="300"/>
              </a:spcBef>
              <a:spcAft>
                <a:spcPts val="200"/>
              </a:spcAft>
              <a:defRPr sz="1300" b="1">
                <a:solidFill>
                  <a:srgbClr val="244572"/>
                </a:solidFill>
              </a:defRPr>
            </a:pPr>
            <a:r>
              <a:t>AEG Compliance — Influencer &amp; Affiliate Marketing Compliance Course</a:t>
            </a:r>
          </a:p>
          <a:p>
            <a:pPr>
              <a:spcBef>
                <a:spcPts val="300"/>
              </a:spcBef>
              <a:spcAft>
                <a:spcPts val="200"/>
              </a:spcAft>
              <a:defRPr sz="1200">
                <a:solidFill>
                  <a:srgbClr val="000000"/>
                </a:solidFill>
              </a:defRPr>
            </a:pPr>
            <a:r>
              <a:t>This certificate confirms that the holder has completed a course covering:</a:t>
            </a:r>
          </a:p>
          <a:p>
            <a:pPr>
              <a:spcBef>
                <a:spcPts val="300"/>
              </a:spcBef>
              <a:spcAft>
                <a:spcPts val="200"/>
              </a:spcAft>
              <a:defRPr sz="1200">
                <a:solidFill>
                  <a:srgbClr val="000000"/>
                </a:solidFill>
              </a:defRPr>
            </a:pPr>
            <a:r>
              <a:t>• FTC, FDA, and state board regulatory frameworks for peptide and wellness content</a:t>
            </a:r>
          </a:p>
          <a:p>
            <a:pPr>
              <a:spcBef>
                <a:spcPts val="300"/>
              </a:spcBef>
              <a:spcAft>
                <a:spcPts val="200"/>
              </a:spcAft>
              <a:defRPr sz="1200">
                <a:solidFill>
                  <a:srgbClr val="000000"/>
                </a:solidFill>
              </a:defRPr>
            </a:pPr>
            <a:r>
              <a:t>• Personal liability exposure for creators and brands</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The claims that create FTC and FDA enforcement risk</a:t>
            </a:r>
          </a:p>
          <a:p>
            <a:pPr>
              <a:spcBef>
                <a:spcPts val="300"/>
              </a:spcBef>
              <a:spcAft>
                <a:spcPts val="200"/>
              </a:spcAft>
              <a:defRPr sz="1200">
                <a:solidFill>
                  <a:srgbClr val="000000"/>
                </a:solidFill>
              </a:defRPr>
            </a:pPr>
            <a:r>
              <a:t>• Platform-specific compliance requirements</a:t>
            </a:r>
          </a:p>
          <a:p>
            <a:pPr>
              <a:spcBef>
                <a:spcPts val="300"/>
              </a:spcBef>
              <a:spcAft>
                <a:spcPts val="200"/>
              </a:spcAft>
              <a:defRPr sz="1200">
                <a:solidFill>
                  <a:srgbClr val="000000"/>
                </a:solidFill>
              </a:defRPr>
            </a:pPr>
            <a:r>
              <a:t>• The Green/Yellow/Red behavioral framework</a:t>
            </a:r>
          </a:p>
          <a:p>
            <a:pPr>
              <a:spcBef>
                <a:spcPts val="300"/>
              </a:spcBef>
              <a:spcAft>
                <a:spcPts val="200"/>
              </a:spcAft>
              <a:defRPr sz="1200">
                <a:solidFill>
                  <a:srgbClr val="000000"/>
                </a:solidFill>
              </a:defRPr>
            </a:pPr>
            <a:r>
              <a:t>• Building a compliant creator or brand affiliate program</a:t>
            </a:r>
          </a:p>
          <a:p>
            <a:pPr>
              <a:spcBef>
                <a:spcPts val="300"/>
              </a:spcBef>
              <a:spcAft>
                <a:spcPts val="200"/>
              </a:spcAft>
              <a:defRPr sz="1200" i="1">
                <a:solidFill>
                  <a:srgbClr val="8899B3"/>
                </a:solidFill>
              </a:defRPr>
            </a:pPr>
            <a:r>
              <a:t>This course is for educational purposes only. Completion does not constitute legal advice. Consult qualified healthcare regulatory counsel before engaging in peptide or wellness marketing.</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Stakes</a:t>
            </a:r>
          </a:p>
        </p:txBody>
      </p:sp>
      <p:sp>
        <p:nvSpPr>
          <p:cNvPr id="4" name="TextBox 3"/>
          <p:cNvSpPr txBox="1"/>
          <p:nvPr/>
        </p:nvSpPr>
        <p:spPr>
          <a:xfrm>
            <a:off x="274320" y="1188720"/>
            <a:ext cx="11612880" cy="5029200"/>
          </a:xfrm>
          <a:prstGeom prst="rect">
            <a:avLst/>
          </a:prstGeom>
          <a:noFill/>
        </p:spPr>
        <p:txBody>
          <a:bodyPr wrap="square">
            <a:spAutoFit/>
          </a:bodyPr>
          <a:lstStyle/>
          <a:p>
            <a:pPr>
              <a:spcBef>
                <a:spcPts val="300"/>
              </a:spcBef>
              <a:spcAft>
                <a:spcPts val="200"/>
              </a:spcAft>
              <a:defRPr sz="1600" b="1">
                <a:solidFill>
                  <a:srgbClr val="244572"/>
                </a:solidFill>
              </a:defRPr>
            </a:pPr>
            <a:r>
              <a:t>The Stakes</a:t>
            </a:r>
          </a:p>
          <a:p>
            <a:pPr>
              <a:spcBef>
                <a:spcPts val="300"/>
              </a:spcBef>
              <a:spcAft>
                <a:spcPts val="200"/>
              </a:spcAft>
              <a:defRPr sz="1200">
                <a:solidFill>
                  <a:srgbClr val="000000"/>
                </a:solidFill>
              </a:defRPr>
            </a:pPr>
            <a:r>
              <a:t>FTC civil penalties: Up to $50,120 per violation (as adjusted for inflation)</a:t>
            </a:r>
          </a:p>
          <a:p>
            <a:pPr>
              <a:spcBef>
                <a:spcPts val="300"/>
              </a:spcBef>
              <a:spcAft>
                <a:spcPts val="200"/>
              </a:spcAft>
              <a:defRPr sz="1200">
                <a:solidFill>
                  <a:srgbClr val="000000"/>
                </a:solidFill>
              </a:defRPr>
            </a:pPr>
            <a:r>
              <a:t>FDA enforcement: Warning letters, injunctions, seizure of unapproved drugs</a:t>
            </a:r>
          </a:p>
          <a:p>
            <a:pPr>
              <a:spcBef>
                <a:spcPts val="300"/>
              </a:spcBef>
              <a:spcAft>
                <a:spcPts val="200"/>
              </a:spcAft>
              <a:defRPr sz="1200">
                <a:solidFill>
                  <a:srgbClr val="000000"/>
                </a:solidFill>
              </a:defRPr>
            </a:pPr>
            <a:r>
              <a:t>State board discipline: License revocation, suspension, civil fines</a:t>
            </a:r>
          </a:p>
          <a:p>
            <a:pPr>
              <a:spcBef>
                <a:spcPts val="300"/>
              </a:spcBef>
              <a:spcAft>
                <a:spcPts val="200"/>
              </a:spcAft>
              <a:defRPr sz="1200">
                <a:solidFill>
                  <a:srgbClr val="000000"/>
                </a:solidFill>
              </a:defRPr>
            </a:pPr>
            <a:r>
              <a:t>Platform strikes: Account suspension, demonetization, permanent removal</a:t>
            </a:r>
          </a:p>
          <a:p>
            <a:pPr>
              <a:spcBef>
                <a:spcPts val="300"/>
              </a:spcBef>
              <a:spcAft>
                <a:spcPts val="200"/>
              </a:spcAft>
              <a:defRPr sz="1200">
                <a:solidFill>
                  <a:srgbClr val="000000"/>
                </a:solidFill>
              </a:defRPr>
            </a:pPr>
            <a:r>
              <a:t>The reality: Most creators in this space are one viral post away from a regulatory problem they don't know they have.</a:t>
            </a:r>
          </a:p>
        </p:txBody>
      </p:sp>
      <p:sp>
        <p:nvSpPr>
          <p:cNvPr id="5" name="TextBox 4"/>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Ecosystem at a Glance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Ecosystem at a Glance</a:t>
            </a:r>
          </a:p>
          <a:p>
            <a:pPr>
              <a:spcBef>
                <a:spcPts val="300"/>
              </a:spcBef>
              <a:spcAft>
                <a:spcPts val="200"/>
              </a:spcAft>
              <a:defRPr sz="1200">
                <a:solidFill>
                  <a:srgbClr val="000000"/>
                </a:solidFill>
              </a:defRPr>
            </a:pPr>
            <a:r>
              <a:t>The peptide influencer ecosystem has six participants. Each has a distinct risk profile.</a:t>
            </a:r>
          </a:p>
          <a:p>
            <a:pPr>
              <a:spcBef>
                <a:spcPts val="300"/>
              </a:spcBef>
              <a:spcAft>
                <a:spcPts val="200"/>
              </a:spcAft>
              <a:defRPr sz="900">
                <a:solidFill>
                  <a:srgbClr val="8899B3"/>
                </a:solidFill>
              </a:defRPr>
            </a:pPr>
            <a:r>
              <a:t>| Participant | Risk Level | Primary Exposure |</a:t>
            </a:r>
          </a:p>
          <a:p>
            <a:pPr>
              <a:spcBef>
                <a:spcPts val="300"/>
              </a:spcBef>
              <a:spcAft>
                <a:spcPts val="200"/>
              </a:spcAft>
              <a:defRPr sz="900">
                <a:solidFill>
                  <a:srgbClr val="8899B3"/>
                </a:solidFill>
              </a:defRPr>
            </a:pPr>
            <a:r>
              <a:t>|---|---|---|</a:t>
            </a:r>
          </a:p>
          <a:p>
            <a:pPr>
              <a:spcBef>
                <a:spcPts val="300"/>
              </a:spcBef>
              <a:spcAft>
                <a:spcPts val="200"/>
              </a:spcAft>
              <a:defRPr sz="900">
                <a:solidFill>
                  <a:srgbClr val="8899B3"/>
                </a:solidFill>
              </a:defRPr>
            </a:pPr>
            <a:r>
              <a:t>| Peptide Brand / Telehealth Platform | Highest | Vicarious FTC liability, FDA promotion |</a:t>
            </a:r>
          </a:p>
          <a:p>
            <a:pPr>
              <a:spcBef>
                <a:spcPts val="300"/>
              </a:spcBef>
              <a:spcAft>
                <a:spcPts val="200"/>
              </a:spcAft>
              <a:defRPr sz="900">
                <a:solidFill>
                  <a:srgbClr val="8899B3"/>
                </a:solidFill>
              </a:defRPr>
            </a:pPr>
            <a:r>
              <a:t>| Influencer / Creator | High and personal | FTC Endorsement Guides, FDA drug promotion |</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900">
                <a:solidFill>
                  <a:srgbClr val="8899B3"/>
                </a:solidFill>
              </a:defRPr>
            </a:pPr>
            <a:r>
              <a:t>| Compounding Pharmacy | Significant | Marketing-related enforcement |</a:t>
            </a:r>
          </a:p>
          <a:p>
            <a:pPr>
              <a:spcBef>
                <a:spcPts val="300"/>
              </a:spcBef>
              <a:spcAft>
                <a:spcPts val="200"/>
              </a:spcAft>
              <a:defRPr sz="900">
                <a:solidFill>
                  <a:srgbClr val="8899B3"/>
                </a:solidFill>
              </a:defRPr>
            </a:pPr>
            <a:r>
              <a:t>| Telehealth Provider | Significant | Prescribing relationship adequacy |</a:t>
            </a:r>
          </a:p>
          <a:p>
            <a:pPr>
              <a:spcBef>
                <a:spcPts val="300"/>
              </a:spcBef>
              <a:spcAft>
                <a:spcPts val="200"/>
              </a:spcAft>
              <a:defRPr sz="900">
                <a:solidFill>
                  <a:srgbClr val="8899B3"/>
                </a:solidFill>
              </a:defRPr>
            </a:pPr>
            <a:r>
              <a:t>| Platform (Meta, TikTok, YouTube) | Reputational | Regulatory pressure, advertiser policy |</a:t>
            </a:r>
          </a:p>
          <a:p>
            <a:pPr>
              <a:spcBef>
                <a:spcPts val="300"/>
              </a:spcBef>
              <a:spcAft>
                <a:spcPts val="200"/>
              </a:spcAft>
              <a:defRPr sz="900">
                <a:solidFill>
                  <a:srgbClr val="8899B3"/>
                </a:solidFill>
              </a:defRPr>
            </a:pPr>
            <a:r>
              <a:t>| Regulators (FTC, FDA, State Boards) | Enforcement actors | — |</a:t>
            </a:r>
          </a:p>
          <a:p>
            <a:pPr>
              <a:spcBef>
                <a:spcPts val="300"/>
              </a:spcBef>
              <a:spcAft>
                <a:spcPts val="200"/>
              </a:spcAft>
              <a:defRPr sz="1200">
                <a:solidFill>
                  <a:srgbClr val="000000"/>
                </a:solidFill>
              </a:defRPr>
            </a:pPr>
            <a:r>
              <a:t>The critical insight: every participant's risk is connected to every other participant's behavior. A creator's non-compliant post creates liability for the brand that compensated them. A brand's non-compliant claims expose the pharmacy that dispensed the compounds. This is an ecosystem, not a series of isolated transactions.</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Brand's Exposure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Brand's Exposure</a:t>
            </a:r>
          </a:p>
          <a:p>
            <a:pPr algn="l">
              <a:spcBef>
                <a:spcPts val="300"/>
              </a:spcBef>
              <a:spcAft>
                <a:spcPts val="200"/>
              </a:spcAft>
              <a:defRPr sz="1300" b="1">
                <a:solidFill>
                  <a:srgbClr val="244572"/>
                </a:solidFill>
              </a:defRPr>
            </a:pPr>
            <a:r>
              <a:t>The brand is the central node — and bears the most comprehensive legal exposure.</a:t>
            </a:r>
          </a:p>
          <a:p>
            <a:pPr>
              <a:spcBef>
                <a:spcPts val="300"/>
              </a:spcBef>
              <a:spcAft>
                <a:spcPts val="200"/>
              </a:spcAft>
              <a:defRPr sz="1200">
                <a:solidFill>
                  <a:srgbClr val="000000"/>
                </a:solidFill>
              </a:defRPr>
            </a:pPr>
            <a:r>
              <a:t>The FTC holds brands vicariously liable for affiliate and influencer content. This means: if you paid someone to promote your product, you are responsible for what they said — even if you didn't write it, even if you didn't know they were going to say it, even if you told them not to.</a:t>
            </a:r>
          </a:p>
          <a:p>
            <a:pPr algn="l">
              <a:spcBef>
                <a:spcPts val="300"/>
              </a:spcBef>
              <a:spcAft>
                <a:spcPts val="200"/>
              </a:spcAft>
              <a:defRPr sz="1300" b="1">
                <a:solidFill>
                  <a:srgbClr val="244572"/>
                </a:solidFill>
              </a:defRPr>
            </a:pPr>
            <a:r>
              <a:t>Primary legal frameworks:</a:t>
            </a:r>
          </a:p>
          <a:p>
            <a:pPr>
              <a:spcBef>
                <a:spcPts val="300"/>
              </a:spcBef>
              <a:spcAft>
                <a:spcPts val="200"/>
              </a:spcAft>
              <a:defRPr sz="1200">
                <a:solidFill>
                  <a:srgbClr val="000000"/>
                </a:solidFill>
              </a:defRPr>
            </a:pPr>
            <a:r>
              <a:t>• FTC Act Section 5 — unfair and deceptive practices</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FTC Endorsement Guides — vicarious liability for affiliate/influencer content</a:t>
            </a:r>
          </a:p>
          <a:p>
            <a:pPr>
              <a:spcBef>
                <a:spcPts val="300"/>
              </a:spcBef>
              <a:spcAft>
                <a:spcPts val="200"/>
              </a:spcAft>
              <a:defRPr sz="1200">
                <a:solidFill>
                  <a:srgbClr val="000000"/>
                </a:solidFill>
              </a:defRPr>
            </a:pPr>
            <a:r>
              <a:t>• FD&amp;C Act Section 301(a) — unapproved new drug promotion</a:t>
            </a:r>
          </a:p>
          <a:p>
            <a:pPr>
              <a:spcBef>
                <a:spcPts val="300"/>
              </a:spcBef>
              <a:spcAft>
                <a:spcPts val="200"/>
              </a:spcAft>
              <a:defRPr sz="1200">
                <a:solidFill>
                  <a:srgbClr val="000000"/>
                </a:solidFill>
              </a:defRPr>
            </a:pPr>
            <a:r>
              <a:t>• State consumer protection statutes</a:t>
            </a:r>
          </a:p>
          <a:p>
            <a:pPr>
              <a:spcBef>
                <a:spcPts val="300"/>
              </a:spcBef>
              <a:spcAft>
                <a:spcPts val="200"/>
              </a:spcAft>
              <a:defRPr sz="1200">
                <a:solidFill>
                  <a:srgbClr val="000000"/>
                </a:solidFill>
              </a:defRPr>
            </a:pPr>
            <a:r>
              <a:t>The critical line for brands: Your liability does not end when the affiliate agreement is signed. The FTC expects ongoing monitoring and enforcement.</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Influencer's Personal Exposure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Influencer's Personal Exposure</a:t>
            </a:r>
          </a:p>
          <a:p>
            <a:pPr algn="l">
              <a:spcBef>
                <a:spcPts val="300"/>
              </a:spcBef>
              <a:spcAft>
                <a:spcPts val="200"/>
              </a:spcAft>
              <a:defRPr sz="1300" b="1">
                <a:solidFill>
                  <a:srgbClr val="244572"/>
                </a:solidFill>
              </a:defRPr>
            </a:pPr>
            <a:r>
              <a:t>This is the most underappreciated risk in the entire ecosystem.</a:t>
            </a:r>
          </a:p>
          <a:p>
            <a:pPr>
              <a:spcBef>
                <a:spcPts val="300"/>
              </a:spcBef>
              <a:spcAft>
                <a:spcPts val="200"/>
              </a:spcAft>
              <a:defRPr sz="1200">
                <a:solidFill>
                  <a:srgbClr val="000000"/>
                </a:solidFill>
              </a:defRPr>
            </a:pPr>
            <a:r>
              <a:t>Most influencers believe their personal liability is limited to whatever they personally posted. This is incorrect. The FTC does not distinguish between businesses and individuals when it comes to deceptive practices. A creator with 50,000 followers who promotes a peptide using deceptive claims is personally liable — regardless of whether the brand gave them the claim to use.</a:t>
            </a:r>
          </a:p>
          <a:p>
            <a:pPr algn="l">
              <a:spcBef>
                <a:spcPts val="300"/>
              </a:spcBef>
              <a:spcAft>
                <a:spcPts val="200"/>
              </a:spcAft>
              <a:defRPr sz="1300" b="1">
                <a:solidFill>
                  <a:srgbClr val="244572"/>
                </a:solidFill>
              </a:defRPr>
            </a:pPr>
            <a:r>
              <a:t>What personal liability looks like:</a:t>
            </a:r>
          </a:p>
          <a:p>
            <a:pPr>
              <a:spcBef>
                <a:spcPts val="300"/>
              </a:spcBef>
              <a:spcAft>
                <a:spcPts val="200"/>
              </a:spcAft>
              <a:defRPr sz="1200">
                <a:solidFill>
                  <a:srgbClr val="000000"/>
                </a:solidFill>
              </a:defRPr>
            </a:pPr>
            <a:r>
              <a:t>• FTC civil penalties: up to $50,120 per violation</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Personal reputational destruction — enforcement actions are public</a:t>
            </a:r>
          </a:p>
          <a:p>
            <a:pPr>
              <a:spcBef>
                <a:spcPts val="300"/>
              </a:spcBef>
              <a:spcAft>
                <a:spcPts val="200"/>
              </a:spcAft>
              <a:defRPr sz="1200">
                <a:solidFill>
                  <a:srgbClr val="000000"/>
                </a:solidFill>
              </a:defRPr>
            </a:pPr>
            <a:r>
              <a:t>• Platform account removal — permanently</a:t>
            </a:r>
          </a:p>
          <a:p>
            <a:pPr>
              <a:spcBef>
                <a:spcPts val="300"/>
              </a:spcBef>
              <a:spcAft>
                <a:spcPts val="200"/>
              </a:spcAft>
              <a:defRPr sz="1200">
                <a:solidFill>
                  <a:srgbClr val="000000"/>
                </a:solidFill>
              </a:defRPr>
            </a:pPr>
            <a:r>
              <a:t>• State AG enforcement — state law exposure in every state where followers are located</a:t>
            </a:r>
          </a:p>
          <a:p>
            <a:pPr>
              <a:spcBef>
                <a:spcPts val="300"/>
              </a:spcBef>
              <a:spcAft>
                <a:spcPts val="200"/>
              </a:spcAft>
              <a:defRPr sz="1200">
                <a:solidFill>
                  <a:srgbClr val="000000"/>
                </a:solidFill>
              </a:defRPr>
            </a:pPr>
            <a:r>
              <a:t>• Career-ending discovery — journalists and competitors monitor this space</a:t>
            </a:r>
          </a:p>
          <a:p>
            <a:pPr>
              <a:spcBef>
                <a:spcPts val="300"/>
              </a:spcBef>
              <a:spcAft>
                <a:spcPts val="200"/>
              </a:spcAft>
              <a:defRPr sz="1200">
                <a:solidFill>
                  <a:srgbClr val="000000"/>
                </a:solidFill>
              </a:defRPr>
            </a:pPr>
            <a:r>
              <a:t>The question every creator should ask before posting: Would I be comfortable if the FTC reviewed this alongside my payment records from the brand?</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Pharmacy's Exposure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Pharmacy's Exposure</a:t>
            </a:r>
          </a:p>
          <a:p>
            <a:pPr>
              <a:spcBef>
                <a:spcPts val="300"/>
              </a:spcBef>
              <a:spcAft>
                <a:spcPts val="200"/>
              </a:spcAft>
              <a:defRPr sz="1200">
                <a:solidFill>
                  <a:srgbClr val="000000"/>
                </a:solidFill>
              </a:defRPr>
            </a:pPr>
            <a:r>
              <a:t>Compounding pharmacies are increasingly named in enforcement actions that originate from marketing content they did not create.</a:t>
            </a:r>
          </a:p>
          <a:p>
            <a:pPr algn="l">
              <a:spcBef>
                <a:spcPts val="300"/>
              </a:spcBef>
              <a:spcAft>
                <a:spcPts val="200"/>
              </a:spcAft>
              <a:defRPr sz="1300" b="1">
                <a:solidFill>
                  <a:srgbClr val="244572"/>
                </a:solidFill>
              </a:defRPr>
            </a:pPr>
            <a:r>
              <a:t>Why pharmacies are at risk:</a:t>
            </a:r>
          </a:p>
          <a:p>
            <a:pPr>
              <a:spcBef>
                <a:spcPts val="300"/>
              </a:spcBef>
              <a:spcAft>
                <a:spcPts val="200"/>
              </a:spcAft>
              <a:defRPr sz="1200">
                <a:solidFill>
                  <a:srgbClr val="000000"/>
                </a:solidFill>
              </a:defRPr>
            </a:pPr>
            <a:r>
              <a:t>• If a pharmacy is aware that a brand is marketing its compounds through influencer channels using non-compliant claims — and continues to fulfill those prescriptions — that awareness may be treated as participation in non-compliant promotion</a:t>
            </a:r>
          </a:p>
          <a:p>
            <a:pPr>
              <a:spcBef>
                <a:spcPts val="300"/>
              </a:spcBef>
              <a:spcAft>
                <a:spcPts val="200"/>
              </a:spcAft>
              <a:defRPr sz="1200">
                <a:solidFill>
                  <a:srgbClr val="000000"/>
                </a:solidFill>
              </a:defRPr>
            </a:pPr>
            <a:r>
              <a:t>• "Distribution" language in agreements that are actually service arrangements signals an improper structure</a:t>
            </a:r>
          </a:p>
          <a:p>
            <a:pPr>
              <a:spcBef>
                <a:spcPts val="300"/>
              </a:spcBef>
              <a:spcAft>
                <a:spcPts val="200"/>
              </a:spcAft>
              <a:defRPr sz="1200">
                <a:solidFill>
                  <a:srgbClr val="000000"/>
                </a:solidFill>
              </a:defRPr>
            </a:pPr>
            <a:r>
              <a:t>• Free or discounted product to brand partners without anti-kickback analysis creates additional exposure</a:t>
            </a:r>
          </a:p>
        </p:txBody>
      </p:sp>
      <p:sp>
        <p:nvSpPr>
          <p:cNvPr id="5" name="TextBox 4"/>
          <p:cNvSpPr txBox="1"/>
          <p:nvPr/>
        </p:nvSpPr>
        <p:spPr>
          <a:xfrm>
            <a:off x="6217920" y="1188720"/>
            <a:ext cx="5760720" cy="5029200"/>
          </a:xfrm>
          <a:prstGeom prst="rect">
            <a:avLst/>
          </a:prstGeom>
          <a:noFill/>
        </p:spPr>
        <p:txBody>
          <a:bodyPr wrap="square">
            <a:spAutoFit/>
          </a:bodyPr>
          <a:lstStyle/>
          <a:p>
            <a:pPr algn="l">
              <a:spcBef>
                <a:spcPts val="300"/>
              </a:spcBef>
              <a:spcAft>
                <a:spcPts val="200"/>
              </a:spcAft>
              <a:defRPr sz="1300" b="1">
                <a:solidFill>
                  <a:srgbClr val="244572"/>
                </a:solidFill>
              </a:defRPr>
            </a:pPr>
            <a:r>
              <a:t>What pharmacies must require from brand partners:</a:t>
            </a:r>
          </a:p>
          <a:p>
            <a:pPr>
              <a:spcBef>
                <a:spcPts val="300"/>
              </a:spcBef>
              <a:spcAft>
                <a:spcPts val="200"/>
              </a:spcAft>
              <a:defRPr sz="1200">
                <a:solidFill>
                  <a:srgbClr val="000000"/>
                </a:solidFill>
              </a:defRPr>
            </a:pPr>
            <a:r>
              <a:t>• Marketing compliance certification</a:t>
            </a:r>
          </a:p>
          <a:p>
            <a:pPr>
              <a:spcBef>
                <a:spcPts val="300"/>
              </a:spcBef>
              <a:spcAft>
                <a:spcPts val="200"/>
              </a:spcAft>
              <a:defRPr sz="1200">
                <a:solidFill>
                  <a:srgbClr val="000000"/>
                </a:solidFill>
              </a:defRPr>
            </a:pPr>
            <a:r>
              <a:t>• Pre-approval documentation rights</a:t>
            </a:r>
          </a:p>
          <a:p>
            <a:pPr>
              <a:spcBef>
                <a:spcPts val="300"/>
              </a:spcBef>
              <a:spcAft>
                <a:spcPts val="200"/>
              </a:spcAft>
              <a:defRPr sz="1200">
                <a:solidFill>
                  <a:srgbClr val="000000"/>
                </a:solidFill>
              </a:defRPr>
            </a:pPr>
            <a:r>
              <a:t>• Indemnification for non-compliant marketing</a:t>
            </a:r>
          </a:p>
          <a:p>
            <a:pPr>
              <a:spcBef>
                <a:spcPts val="300"/>
              </a:spcBef>
              <a:spcAft>
                <a:spcPts val="200"/>
              </a:spcAft>
              <a:defRPr sz="1200">
                <a:solidFill>
                  <a:srgbClr val="000000"/>
                </a:solidFill>
              </a:defRPr>
            </a:pPr>
            <a:r>
              <a:t>• Audit rights</a:t>
            </a:r>
          </a:p>
          <a:p>
            <a:pPr>
              <a:spcBef>
                <a:spcPts val="300"/>
              </a:spcBef>
              <a:spcAft>
                <a:spcPts val="200"/>
              </a:spcAft>
              <a:defRPr sz="1200">
                <a:solidFill>
                  <a:srgbClr val="000000"/>
                </a:solidFill>
              </a:defRPr>
            </a:pPr>
            <a:r>
              <a:t>• Termination rights if non-compliant marketing is discovered</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1097280"/>
          </a:xfrm>
          <a:prstGeom prst="rect">
            <a:avLst/>
          </a:prstGeom>
          <a:solidFill>
            <a:srgbClr val="24457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20040" y="73152"/>
            <a:ext cx="11521440" cy="868680"/>
          </a:xfrm>
          <a:prstGeom prst="rect">
            <a:avLst/>
          </a:prstGeom>
          <a:noFill/>
        </p:spPr>
        <p:txBody>
          <a:bodyPr wrap="square">
            <a:spAutoFit/>
          </a:bodyPr>
          <a:lstStyle/>
          <a:p>
            <a:pPr algn="l">
              <a:defRPr sz="3000" b="1">
                <a:solidFill>
                  <a:srgbClr val="FFFFFF"/>
                </a:solidFill>
              </a:defRPr>
            </a:pPr>
            <a:r>
              <a:t>The Telehealth Provider's Exposure</a:t>
            </a:r>
          </a:p>
        </p:txBody>
      </p:sp>
      <p:sp>
        <p:nvSpPr>
          <p:cNvPr id="4" name="TextBox 3"/>
          <p:cNvSpPr txBox="1"/>
          <p:nvPr/>
        </p:nvSpPr>
        <p:spPr>
          <a:xfrm>
            <a:off x="274320" y="1188720"/>
            <a:ext cx="5760720" cy="5029200"/>
          </a:xfrm>
          <a:prstGeom prst="rect">
            <a:avLst/>
          </a:prstGeom>
          <a:noFill/>
        </p:spPr>
        <p:txBody>
          <a:bodyPr wrap="square">
            <a:spAutoFit/>
          </a:bodyPr>
          <a:lstStyle/>
          <a:p>
            <a:pPr>
              <a:spcBef>
                <a:spcPts val="300"/>
              </a:spcBef>
              <a:spcAft>
                <a:spcPts val="200"/>
              </a:spcAft>
              <a:defRPr sz="1600" b="1">
                <a:solidFill>
                  <a:srgbClr val="244572"/>
                </a:solidFill>
              </a:defRPr>
            </a:pPr>
            <a:r>
              <a:t>The Telehealth Provider's Exposure</a:t>
            </a:r>
          </a:p>
          <a:p>
            <a:pPr>
              <a:spcBef>
                <a:spcPts val="300"/>
              </a:spcBef>
              <a:spcAft>
                <a:spcPts val="200"/>
              </a:spcAft>
              <a:defRPr sz="1200">
                <a:solidFill>
                  <a:srgbClr val="000000"/>
                </a:solidFill>
              </a:defRPr>
            </a:pPr>
            <a:r>
              <a:t>The telehealth provider is the last line of defense — and the entity with the most direct professional obligation.</a:t>
            </a:r>
          </a:p>
          <a:p>
            <a:pPr>
              <a:spcBef>
                <a:spcPts val="300"/>
              </a:spcBef>
              <a:spcAft>
                <a:spcPts val="200"/>
              </a:spcAft>
              <a:defRPr sz="1200">
                <a:solidFill>
                  <a:srgbClr val="000000"/>
                </a:solidFill>
              </a:defRPr>
            </a:pPr>
            <a:r>
              <a:t>The adequacy problem: A telehealth intake that takes 8 minutes, routes every patient to the same protocol, and involves no real-time clinical evaluation is not a legitimate telehealth encounter under most state medical board standards.</a:t>
            </a:r>
          </a:p>
          <a:p>
            <a:pPr algn="l">
              <a:spcBef>
                <a:spcPts val="300"/>
              </a:spcBef>
              <a:spcAft>
                <a:spcPts val="200"/>
              </a:spcAft>
              <a:defRPr sz="1300" b="1">
                <a:solidFill>
                  <a:srgbClr val="244572"/>
                </a:solidFill>
              </a:defRPr>
            </a:pPr>
            <a:r>
              <a:t>What regulators look for:</a:t>
            </a:r>
          </a:p>
        </p:txBody>
      </p:sp>
      <p:sp>
        <p:nvSpPr>
          <p:cNvPr id="5" name="TextBox 4"/>
          <p:cNvSpPr txBox="1"/>
          <p:nvPr/>
        </p:nvSpPr>
        <p:spPr>
          <a:xfrm>
            <a:off x="6217920" y="1188720"/>
            <a:ext cx="5760720" cy="5029200"/>
          </a:xfrm>
          <a:prstGeom prst="rect">
            <a:avLst/>
          </a:prstGeom>
          <a:noFill/>
        </p:spPr>
        <p:txBody>
          <a:bodyPr wrap="square">
            <a:spAutoFit/>
          </a:bodyPr>
          <a:lstStyle/>
          <a:p>
            <a:pPr>
              <a:spcBef>
                <a:spcPts val="300"/>
              </a:spcBef>
              <a:spcAft>
                <a:spcPts val="200"/>
              </a:spcAft>
              <a:defRPr sz="1200">
                <a:solidFill>
                  <a:srgbClr val="000000"/>
                </a:solidFill>
              </a:defRPr>
            </a:pPr>
            <a:r>
              <a:t>• Was there a real clinical encounter — not a questionnaire?</a:t>
            </a:r>
          </a:p>
          <a:p>
            <a:pPr>
              <a:spcBef>
                <a:spcPts val="300"/>
              </a:spcBef>
              <a:spcAft>
                <a:spcPts val="200"/>
              </a:spcAft>
              <a:defRPr sz="1200">
                <a:solidFill>
                  <a:srgbClr val="000000"/>
                </a:solidFill>
              </a:defRPr>
            </a:pPr>
            <a:r>
              <a:t>• Did the provider make an independent clinical determination?</a:t>
            </a:r>
          </a:p>
          <a:p>
            <a:pPr>
              <a:spcBef>
                <a:spcPts val="300"/>
              </a:spcBef>
              <a:spcAft>
                <a:spcPts val="200"/>
              </a:spcAft>
              <a:defRPr sz="1200">
                <a:solidFill>
                  <a:srgbClr val="000000"/>
                </a:solidFill>
              </a:defRPr>
            </a:pPr>
            <a:r>
              <a:t>• Was the prescription appropriate for the patient's clinical presentation?</a:t>
            </a:r>
          </a:p>
          <a:p>
            <a:pPr>
              <a:spcBef>
                <a:spcPts val="300"/>
              </a:spcBef>
              <a:spcAft>
                <a:spcPts val="200"/>
              </a:spcAft>
              <a:defRPr sz="1200">
                <a:solidFill>
                  <a:srgbClr val="000000"/>
                </a:solidFill>
              </a:defRPr>
            </a:pPr>
            <a:r>
              <a:t>• Did the provider know that patients were arriving via compensated affiliate campaigns — and if so, what did they do about it?</a:t>
            </a:r>
          </a:p>
        </p:txBody>
      </p:sp>
      <p:sp>
        <p:nvSpPr>
          <p:cNvPr id="6" name="TextBox 5"/>
          <p:cNvSpPr txBox="1"/>
          <p:nvPr/>
        </p:nvSpPr>
        <p:spPr>
          <a:xfrm>
            <a:off x="274320" y="6446520"/>
            <a:ext cx="10972800" cy="320040"/>
          </a:xfrm>
          <a:prstGeom prst="rect">
            <a:avLst/>
          </a:prstGeom>
          <a:noFill/>
        </p:spPr>
        <p:txBody>
          <a:bodyPr wrap="none">
            <a:spAutoFit/>
          </a:bodyPr>
          <a:lstStyle/>
          <a:p>
            <a:pPr algn="ctr">
              <a:defRPr sz="900">
                <a:solidFill>
                  <a:srgbClr val="8899B3"/>
                </a:solidFill>
              </a:defRPr>
            </a:pPr>
            <a:r>
              <a:t>AEG Compliance  |  Influencer &amp; Affiliate Marketing Compliance Course  |  aegcompliance.com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